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3"/>
  </p:sldMasterIdLst>
  <p:notesMasterIdLst>
    <p:notesMasterId r:id="rId5"/>
  </p:notesMasterIdLst>
  <p:sldIdLst>
    <p:sldId id="259" r:id="rId4"/>
    <p:sldId id="305" r:id="rId6"/>
    <p:sldId id="302" r:id="rId7"/>
    <p:sldId id="262" r:id="rId8"/>
    <p:sldId id="360" r:id="rId9"/>
    <p:sldId id="338" r:id="rId10"/>
    <p:sldId id="361" r:id="rId11"/>
    <p:sldId id="362" r:id="rId12"/>
    <p:sldId id="339" r:id="rId13"/>
    <p:sldId id="333" r:id="rId14"/>
    <p:sldId id="381" r:id="rId15"/>
    <p:sldId id="380" r:id="rId16"/>
    <p:sldId id="379" r:id="rId17"/>
    <p:sldId id="372" r:id="rId18"/>
    <p:sldId id="373" r:id="rId19"/>
    <p:sldId id="382" r:id="rId20"/>
    <p:sldId id="383" r:id="rId21"/>
    <p:sldId id="340" r:id="rId22"/>
    <p:sldId id="336" r:id="rId23"/>
    <p:sldId id="384" r:id="rId24"/>
    <p:sldId id="386" r:id="rId25"/>
    <p:sldId id="387" r:id="rId26"/>
    <p:sldId id="388" r:id="rId27"/>
    <p:sldId id="389" r:id="rId28"/>
    <p:sldId id="341" r:id="rId29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FE42C5E-EAC4-4A33-9E91-CA4E0AB7477D}">
          <p14:sldIdLst>
            <p14:sldId id="259"/>
            <p14:sldId id="305"/>
            <p14:sldId id="302"/>
            <p14:sldId id="262"/>
            <p14:sldId id="360"/>
            <p14:sldId id="338"/>
            <p14:sldId id="361"/>
            <p14:sldId id="362"/>
            <p14:sldId id="339"/>
            <p14:sldId id="333"/>
            <p14:sldId id="381"/>
            <p14:sldId id="380"/>
            <p14:sldId id="379"/>
            <p14:sldId id="372"/>
            <p14:sldId id="373"/>
            <p14:sldId id="382"/>
            <p14:sldId id="383"/>
            <p14:sldId id="340"/>
            <p14:sldId id="336"/>
            <p14:sldId id="384"/>
            <p14:sldId id="386"/>
            <p14:sldId id="387"/>
            <p14:sldId id="388"/>
            <p14:sldId id="389"/>
            <p14:sldId id="341"/>
          </p14:sldIdLst>
        </p14:section>
        <p14:section name="可替换图标" id="{8B9F6138-1A8C-4A55-961F-00D58D86ED77}">
          <p14:sldIdLst/>
        </p14:section>
        <p14:section name="标注页" id="{5C78C044-A55F-4B15-861D-E67A5B156E03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0E3EC"/>
    <a:srgbClr val="FAFAFD"/>
    <a:srgbClr val="BCEB8B"/>
    <a:srgbClr val="FFCE43"/>
    <a:srgbClr val="FF6A43"/>
    <a:srgbClr val="FFC400"/>
    <a:srgbClr val="61C4F4"/>
    <a:srgbClr val="4C65E9"/>
    <a:srgbClr val="159E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31" autoAdjust="0"/>
    <p:restoredTop sz="90164" autoAdjust="0"/>
  </p:normalViewPr>
  <p:slideViewPr>
    <p:cSldViewPr snapToGrid="0">
      <p:cViewPr>
        <p:scale>
          <a:sx n="66" d="100"/>
          <a:sy n="66" d="100"/>
        </p:scale>
        <p:origin x="384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3" Type="http://schemas.openxmlformats.org/officeDocument/2006/relationships/tags" Target="tags/tag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BD67A5D-1E02-488B-A5AD-3894BE9E7EF3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45707C8-79F9-45C4-B6B2-6C3782DA4A43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5707C8-79F9-45C4-B6B2-6C3782DA4A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5707C8-79F9-45C4-B6B2-6C3782DA4A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花瓶里插着花&#10;&#10;描述已自动生成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2" r="34201"/>
          <a:stretch>
            <a:fillRect/>
          </a:stretch>
        </p:blipFill>
        <p:spPr>
          <a:xfrm rot="16200000">
            <a:off x="2657145" y="-2657145"/>
            <a:ext cx="6877710" cy="12192000"/>
          </a:xfrm>
          <a:prstGeom prst="rect">
            <a:avLst/>
          </a:prstGeom>
        </p:spPr>
      </p:pic>
      <p:sp>
        <p:nvSpPr>
          <p:cNvPr id="9" name="任意多边形: 形状 8"/>
          <p:cNvSpPr/>
          <p:nvPr userDrawn="1"/>
        </p:nvSpPr>
        <p:spPr>
          <a:xfrm>
            <a:off x="1203960" y="0"/>
            <a:ext cx="9784080" cy="6858000"/>
          </a:xfrm>
          <a:custGeom>
            <a:avLst/>
            <a:gdLst>
              <a:gd name="connsiteX0" fmla="*/ 1404058 w 9784080"/>
              <a:gd name="connsiteY0" fmla="*/ 0 h 6858000"/>
              <a:gd name="connsiteX1" fmla="*/ 8380022 w 9784080"/>
              <a:gd name="connsiteY1" fmla="*/ 0 h 6858000"/>
              <a:gd name="connsiteX2" fmla="*/ 8513217 w 9784080"/>
              <a:gd name="connsiteY2" fmla="*/ 139703 h 6858000"/>
              <a:gd name="connsiteX3" fmla="*/ 9784080 w 9784080"/>
              <a:gd name="connsiteY3" fmla="*/ 3429000 h 6858000"/>
              <a:gd name="connsiteX4" fmla="*/ 8513217 w 9784080"/>
              <a:gd name="connsiteY4" fmla="*/ 6718297 h 6858000"/>
              <a:gd name="connsiteX5" fmla="*/ 8380023 w 9784080"/>
              <a:gd name="connsiteY5" fmla="*/ 6858000 h 6858000"/>
              <a:gd name="connsiteX6" fmla="*/ 1404058 w 9784080"/>
              <a:gd name="connsiteY6" fmla="*/ 6858000 h 6858000"/>
              <a:gd name="connsiteX7" fmla="*/ 1270864 w 9784080"/>
              <a:gd name="connsiteY7" fmla="*/ 6718297 h 6858000"/>
              <a:gd name="connsiteX8" fmla="*/ 0 w 9784080"/>
              <a:gd name="connsiteY8" fmla="*/ 3429000 h 6858000"/>
              <a:gd name="connsiteX9" fmla="*/ 1270864 w 9784080"/>
              <a:gd name="connsiteY9" fmla="*/ 13970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84080" h="6858000">
                <a:moveTo>
                  <a:pt x="1404058" y="0"/>
                </a:moveTo>
                <a:lnTo>
                  <a:pt x="8380022" y="0"/>
                </a:lnTo>
                <a:lnTo>
                  <a:pt x="8513217" y="139703"/>
                </a:lnTo>
                <a:cubicBezTo>
                  <a:pt x="9302826" y="1008466"/>
                  <a:pt x="9784080" y="2162532"/>
                  <a:pt x="9784080" y="3429000"/>
                </a:cubicBezTo>
                <a:cubicBezTo>
                  <a:pt x="9784080" y="4695469"/>
                  <a:pt x="9302826" y="5849534"/>
                  <a:pt x="8513217" y="6718297"/>
                </a:cubicBezTo>
                <a:lnTo>
                  <a:pt x="8380023" y="6858000"/>
                </a:lnTo>
                <a:lnTo>
                  <a:pt x="1404058" y="6858000"/>
                </a:lnTo>
                <a:lnTo>
                  <a:pt x="1270864" y="6718297"/>
                </a:lnTo>
                <a:cubicBezTo>
                  <a:pt x="481254" y="5849534"/>
                  <a:pt x="0" y="4695469"/>
                  <a:pt x="0" y="3429000"/>
                </a:cubicBezTo>
                <a:cubicBezTo>
                  <a:pt x="0" y="2162532"/>
                  <a:pt x="481254" y="1008466"/>
                  <a:pt x="1270864" y="139703"/>
                </a:cubicBezTo>
                <a:close/>
              </a:path>
            </a:pathLst>
          </a:custGeom>
          <a:solidFill>
            <a:srgbClr val="FAFAFD"/>
          </a:solidFill>
          <a:ln>
            <a:noFill/>
          </a:ln>
          <a:effectLst>
            <a:outerShdw blurRad="762000" dist="381000" dir="5400000" algn="t" rotWithShape="0">
              <a:srgbClr val="001540">
                <a:alpha val="4706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2896568" y="229568"/>
            <a:ext cx="6398864" cy="6398864"/>
          </a:xfrm>
          <a:prstGeom prst="ellipse">
            <a:avLst/>
          </a:prstGeom>
          <a:solidFill>
            <a:srgbClr val="FAFAFD"/>
          </a:solidFill>
          <a:ln>
            <a:noFill/>
          </a:ln>
          <a:effectLst>
            <a:outerShdw blurRad="762000" dist="381000" dir="5400000" algn="t" rotWithShape="0">
              <a:srgbClr val="00154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花瓶里插着花&#10;&#10;描述已自动生成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2" r="34201"/>
          <a:stretch>
            <a:fillRect/>
          </a:stretch>
        </p:blipFill>
        <p:spPr>
          <a:xfrm rot="16200000">
            <a:off x="2657145" y="-2657145"/>
            <a:ext cx="6877710" cy="12192000"/>
          </a:xfrm>
          <a:prstGeom prst="rect">
            <a:avLst/>
          </a:prstGeom>
        </p:spPr>
      </p:pic>
      <p:sp>
        <p:nvSpPr>
          <p:cNvPr id="5" name="任意多边形: 形状 4"/>
          <p:cNvSpPr/>
          <p:nvPr userDrawn="1"/>
        </p:nvSpPr>
        <p:spPr>
          <a:xfrm>
            <a:off x="1203960" y="0"/>
            <a:ext cx="9784080" cy="6858000"/>
          </a:xfrm>
          <a:custGeom>
            <a:avLst/>
            <a:gdLst>
              <a:gd name="connsiteX0" fmla="*/ 1404058 w 9784080"/>
              <a:gd name="connsiteY0" fmla="*/ 0 h 6858000"/>
              <a:gd name="connsiteX1" fmla="*/ 8380022 w 9784080"/>
              <a:gd name="connsiteY1" fmla="*/ 0 h 6858000"/>
              <a:gd name="connsiteX2" fmla="*/ 8513217 w 9784080"/>
              <a:gd name="connsiteY2" fmla="*/ 139703 h 6858000"/>
              <a:gd name="connsiteX3" fmla="*/ 9784080 w 9784080"/>
              <a:gd name="connsiteY3" fmla="*/ 3429000 h 6858000"/>
              <a:gd name="connsiteX4" fmla="*/ 8513217 w 9784080"/>
              <a:gd name="connsiteY4" fmla="*/ 6718297 h 6858000"/>
              <a:gd name="connsiteX5" fmla="*/ 8380023 w 9784080"/>
              <a:gd name="connsiteY5" fmla="*/ 6858000 h 6858000"/>
              <a:gd name="connsiteX6" fmla="*/ 1404058 w 9784080"/>
              <a:gd name="connsiteY6" fmla="*/ 6858000 h 6858000"/>
              <a:gd name="connsiteX7" fmla="*/ 1270864 w 9784080"/>
              <a:gd name="connsiteY7" fmla="*/ 6718297 h 6858000"/>
              <a:gd name="connsiteX8" fmla="*/ 0 w 9784080"/>
              <a:gd name="connsiteY8" fmla="*/ 3429000 h 6858000"/>
              <a:gd name="connsiteX9" fmla="*/ 1270864 w 9784080"/>
              <a:gd name="connsiteY9" fmla="*/ 13970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84080" h="6858000">
                <a:moveTo>
                  <a:pt x="1404058" y="0"/>
                </a:moveTo>
                <a:lnTo>
                  <a:pt x="8380022" y="0"/>
                </a:lnTo>
                <a:lnTo>
                  <a:pt x="8513217" y="139703"/>
                </a:lnTo>
                <a:cubicBezTo>
                  <a:pt x="9302826" y="1008466"/>
                  <a:pt x="9784080" y="2162532"/>
                  <a:pt x="9784080" y="3429000"/>
                </a:cubicBezTo>
                <a:cubicBezTo>
                  <a:pt x="9784080" y="4695469"/>
                  <a:pt x="9302826" y="5849534"/>
                  <a:pt x="8513217" y="6718297"/>
                </a:cubicBezTo>
                <a:lnTo>
                  <a:pt x="8380023" y="6858000"/>
                </a:lnTo>
                <a:lnTo>
                  <a:pt x="1404058" y="6858000"/>
                </a:lnTo>
                <a:lnTo>
                  <a:pt x="1270864" y="6718297"/>
                </a:lnTo>
                <a:cubicBezTo>
                  <a:pt x="481254" y="5849534"/>
                  <a:pt x="0" y="4695469"/>
                  <a:pt x="0" y="3429000"/>
                </a:cubicBezTo>
                <a:cubicBezTo>
                  <a:pt x="0" y="2162532"/>
                  <a:pt x="481254" y="1008466"/>
                  <a:pt x="1270864" y="139703"/>
                </a:cubicBezTo>
                <a:close/>
              </a:path>
            </a:pathLst>
          </a:custGeom>
          <a:solidFill>
            <a:srgbClr val="FAFAFD"/>
          </a:solidFill>
          <a:ln>
            <a:noFill/>
          </a:ln>
          <a:effectLst>
            <a:outerShdw blurRad="762000" dist="381000" dir="5400000" algn="t" rotWithShape="0">
              <a:srgbClr val="001540">
                <a:alpha val="4706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6" name="任意多边形: 形状 5"/>
          <p:cNvSpPr/>
          <p:nvPr userDrawn="1"/>
        </p:nvSpPr>
        <p:spPr>
          <a:xfrm>
            <a:off x="2879278" y="0"/>
            <a:ext cx="6433444" cy="2897040"/>
          </a:xfrm>
          <a:custGeom>
            <a:avLst/>
            <a:gdLst>
              <a:gd name="connsiteX0" fmla="*/ 0 w 6433444"/>
              <a:gd name="connsiteY0" fmla="*/ 0 h 2897040"/>
              <a:gd name="connsiteX1" fmla="*/ 6433444 w 6433444"/>
              <a:gd name="connsiteY1" fmla="*/ 0 h 2897040"/>
              <a:gd name="connsiteX2" fmla="*/ 6385454 w 6433444"/>
              <a:gd name="connsiteY2" fmla="*/ 314449 h 2897040"/>
              <a:gd name="connsiteX3" fmla="*/ 3216722 w 6433444"/>
              <a:gd name="connsiteY3" fmla="*/ 2897040 h 2897040"/>
              <a:gd name="connsiteX4" fmla="*/ 47991 w 6433444"/>
              <a:gd name="connsiteY4" fmla="*/ 314449 h 2897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44" h="2897040">
                <a:moveTo>
                  <a:pt x="0" y="0"/>
                </a:moveTo>
                <a:lnTo>
                  <a:pt x="6433444" y="0"/>
                </a:lnTo>
                <a:lnTo>
                  <a:pt x="6385454" y="314449"/>
                </a:lnTo>
                <a:cubicBezTo>
                  <a:pt x="6083854" y="1788331"/>
                  <a:pt x="4779764" y="2897040"/>
                  <a:pt x="3216722" y="2897040"/>
                </a:cubicBezTo>
                <a:cubicBezTo>
                  <a:pt x="1653680" y="2897040"/>
                  <a:pt x="349591" y="1788331"/>
                  <a:pt x="47991" y="314449"/>
                </a:cubicBezTo>
                <a:close/>
              </a:path>
            </a:pathLst>
          </a:custGeom>
          <a:solidFill>
            <a:srgbClr val="FAFAFD"/>
          </a:solidFill>
          <a:ln>
            <a:noFill/>
          </a:ln>
          <a:effectLst>
            <a:outerShdw blurRad="762000" dist="381000" dir="5400000" algn="t" rotWithShape="0">
              <a:srgbClr val="00154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花瓶里插着花&#10;&#10;描述已自动生成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2" r="34201"/>
          <a:stretch>
            <a:fillRect/>
          </a:stretch>
        </p:blipFill>
        <p:spPr>
          <a:xfrm rot="16200000">
            <a:off x="2657145" y="-2657145"/>
            <a:ext cx="6877710" cy="12192000"/>
          </a:xfrm>
          <a:prstGeom prst="rect">
            <a:avLst/>
          </a:prstGeom>
        </p:spPr>
      </p:pic>
      <p:sp>
        <p:nvSpPr>
          <p:cNvPr id="7" name="任意多边形: 形状 6"/>
          <p:cNvSpPr/>
          <p:nvPr userDrawn="1"/>
        </p:nvSpPr>
        <p:spPr>
          <a:xfrm>
            <a:off x="0" y="0"/>
            <a:ext cx="8309364" cy="6858000"/>
          </a:xfrm>
          <a:custGeom>
            <a:avLst/>
            <a:gdLst>
              <a:gd name="connsiteX0" fmla="*/ 0 w 8309364"/>
              <a:gd name="connsiteY0" fmla="*/ 0 h 6858000"/>
              <a:gd name="connsiteX1" fmla="*/ 6975034 w 8309364"/>
              <a:gd name="connsiteY1" fmla="*/ 0 h 6858000"/>
              <a:gd name="connsiteX2" fmla="*/ 6990992 w 8309364"/>
              <a:gd name="connsiteY2" fmla="*/ 16739 h 6858000"/>
              <a:gd name="connsiteX3" fmla="*/ 8309364 w 8309364"/>
              <a:gd name="connsiteY3" fmla="*/ 3429000 h 6858000"/>
              <a:gd name="connsiteX4" fmla="*/ 6990992 w 8309364"/>
              <a:gd name="connsiteY4" fmla="*/ 6841262 h 6858000"/>
              <a:gd name="connsiteX5" fmla="*/ 6975034 w 8309364"/>
              <a:gd name="connsiteY5" fmla="*/ 6858000 h 6858000"/>
              <a:gd name="connsiteX6" fmla="*/ 0 w 830936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09364" h="6858000">
                <a:moveTo>
                  <a:pt x="0" y="0"/>
                </a:moveTo>
                <a:lnTo>
                  <a:pt x="6975034" y="0"/>
                </a:lnTo>
                <a:lnTo>
                  <a:pt x="6990992" y="16739"/>
                </a:lnTo>
                <a:cubicBezTo>
                  <a:pt x="7810119" y="917979"/>
                  <a:pt x="8309364" y="2115187"/>
                  <a:pt x="8309364" y="3429000"/>
                </a:cubicBezTo>
                <a:cubicBezTo>
                  <a:pt x="8309364" y="4742813"/>
                  <a:pt x="7810119" y="5940021"/>
                  <a:pt x="6990992" y="6841262"/>
                </a:cubicBezTo>
                <a:lnTo>
                  <a:pt x="697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AFAFD"/>
          </a:solidFill>
          <a:ln>
            <a:noFill/>
          </a:ln>
          <a:effectLst>
            <a:outerShdw blurRad="762000" dist="381000" dir="5400000" algn="t" rotWithShape="0">
              <a:srgbClr val="00154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6" name="椭圆 5"/>
          <p:cNvSpPr/>
          <p:nvPr userDrawn="1"/>
        </p:nvSpPr>
        <p:spPr>
          <a:xfrm>
            <a:off x="5062712" y="194556"/>
            <a:ext cx="6468888" cy="6468888"/>
          </a:xfrm>
          <a:prstGeom prst="ellipse">
            <a:avLst/>
          </a:prstGeom>
          <a:solidFill>
            <a:srgbClr val="FAFAFD"/>
          </a:solidFill>
          <a:ln>
            <a:noFill/>
          </a:ln>
          <a:effectLst>
            <a:outerShdw blurRad="762000" dist="381000" dir="5400000" algn="t" rotWithShape="0">
              <a:srgbClr val="00154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花瓶里插着花&#10;&#10;描述已自动生成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2" r="34201"/>
          <a:stretch>
            <a:fillRect/>
          </a:stretch>
        </p:blipFill>
        <p:spPr>
          <a:xfrm rot="16200000">
            <a:off x="2657145" y="-2657145"/>
            <a:ext cx="6877710" cy="12192000"/>
          </a:xfrm>
          <a:prstGeom prst="rect">
            <a:avLst/>
          </a:prstGeom>
        </p:spPr>
      </p:pic>
      <p:sp>
        <p:nvSpPr>
          <p:cNvPr id="3" name="任意多边形: 形状 2"/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824622 w 12192000"/>
              <a:gd name="connsiteY0" fmla="*/ 0 h 6858000"/>
              <a:gd name="connsiteX1" fmla="*/ 11367378 w 12192000"/>
              <a:gd name="connsiteY1" fmla="*/ 0 h 6858000"/>
              <a:gd name="connsiteX2" fmla="*/ 11474889 w 12192000"/>
              <a:gd name="connsiteY2" fmla="*/ 167701 h 6858000"/>
              <a:gd name="connsiteX3" fmla="*/ 12187423 w 12192000"/>
              <a:gd name="connsiteY3" fmla="*/ 1857173 h 6858000"/>
              <a:gd name="connsiteX4" fmla="*/ 12192000 w 12192000"/>
              <a:gd name="connsiteY4" fmla="*/ 1877004 h 6858000"/>
              <a:gd name="connsiteX5" fmla="*/ 12192000 w 12192000"/>
              <a:gd name="connsiteY5" fmla="*/ 4980996 h 6858000"/>
              <a:gd name="connsiteX6" fmla="*/ 12187423 w 12192000"/>
              <a:gd name="connsiteY6" fmla="*/ 5000827 h 6858000"/>
              <a:gd name="connsiteX7" fmla="*/ 11474889 w 12192000"/>
              <a:gd name="connsiteY7" fmla="*/ 6690299 h 6858000"/>
              <a:gd name="connsiteX8" fmla="*/ 11367378 w 12192000"/>
              <a:gd name="connsiteY8" fmla="*/ 6858000 h 6858000"/>
              <a:gd name="connsiteX9" fmla="*/ 824622 w 12192000"/>
              <a:gd name="connsiteY9" fmla="*/ 6858000 h 6858000"/>
              <a:gd name="connsiteX10" fmla="*/ 717111 w 12192000"/>
              <a:gd name="connsiteY10" fmla="*/ 6690299 h 6858000"/>
              <a:gd name="connsiteX11" fmla="*/ 4577 w 12192000"/>
              <a:gd name="connsiteY11" fmla="*/ 5000827 h 6858000"/>
              <a:gd name="connsiteX12" fmla="*/ 0 w 12192000"/>
              <a:gd name="connsiteY12" fmla="*/ 4980996 h 6858000"/>
              <a:gd name="connsiteX13" fmla="*/ 0 w 12192000"/>
              <a:gd name="connsiteY13" fmla="*/ 1877004 h 6858000"/>
              <a:gd name="connsiteX14" fmla="*/ 4577 w 12192000"/>
              <a:gd name="connsiteY14" fmla="*/ 1857173 h 6858000"/>
              <a:gd name="connsiteX15" fmla="*/ 717111 w 12192000"/>
              <a:gd name="connsiteY15" fmla="*/ 1677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824622" y="0"/>
                </a:moveTo>
                <a:lnTo>
                  <a:pt x="11367378" y="0"/>
                </a:lnTo>
                <a:lnTo>
                  <a:pt x="11474889" y="167701"/>
                </a:lnTo>
                <a:cubicBezTo>
                  <a:pt x="11790056" y="686397"/>
                  <a:pt x="12032310" y="1254297"/>
                  <a:pt x="12187423" y="1857173"/>
                </a:cubicBezTo>
                <a:lnTo>
                  <a:pt x="12192000" y="1877004"/>
                </a:lnTo>
                <a:lnTo>
                  <a:pt x="12192000" y="4980996"/>
                </a:lnTo>
                <a:lnTo>
                  <a:pt x="12187423" y="5000827"/>
                </a:lnTo>
                <a:cubicBezTo>
                  <a:pt x="12032310" y="5603703"/>
                  <a:pt x="11790056" y="6171603"/>
                  <a:pt x="11474889" y="6690299"/>
                </a:cubicBezTo>
                <a:lnTo>
                  <a:pt x="11367378" y="6858000"/>
                </a:lnTo>
                <a:lnTo>
                  <a:pt x="824622" y="6858000"/>
                </a:lnTo>
                <a:lnTo>
                  <a:pt x="717111" y="6690299"/>
                </a:lnTo>
                <a:cubicBezTo>
                  <a:pt x="401944" y="6171603"/>
                  <a:pt x="159690" y="5603703"/>
                  <a:pt x="4577" y="5000827"/>
                </a:cubicBezTo>
                <a:lnTo>
                  <a:pt x="0" y="4980996"/>
                </a:lnTo>
                <a:lnTo>
                  <a:pt x="0" y="1877004"/>
                </a:lnTo>
                <a:lnTo>
                  <a:pt x="4577" y="1857173"/>
                </a:lnTo>
                <a:cubicBezTo>
                  <a:pt x="159690" y="1254297"/>
                  <a:pt x="401944" y="686397"/>
                  <a:pt x="717111" y="167701"/>
                </a:cubicBezTo>
                <a:close/>
              </a:path>
            </a:pathLst>
          </a:custGeom>
          <a:solidFill>
            <a:srgbClr val="FAFAFD"/>
          </a:solidFill>
          <a:ln>
            <a:noFill/>
          </a:ln>
          <a:effectLst>
            <a:outerShdw blurRad="762000" dist="381000" dir="5400000" algn="t" rotWithShape="0">
              <a:srgbClr val="001540">
                <a:alpha val="4706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E6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626964" y="568470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2450801" y="595724"/>
            <a:ext cx="1402001" cy="5106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图片出处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作者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159510" y="595724"/>
            <a:ext cx="7074345" cy="5106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中文 微软雅黑  微软雅黑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 Light 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        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Arail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1.2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freepik.com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Word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Excel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OfficePLUS.cn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98462" y="83245"/>
            <a:ext cx="1402001" cy="6295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732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86273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732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86273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jpe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jpeg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36.png"/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image" Target="../media/image3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image" Target="../media/image4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5.png"/><Relationship Id="rId1" Type="http://schemas.openxmlformats.org/officeDocument/2006/relationships/image" Target="../media/image4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0.jpeg"/><Relationship Id="rId1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434589" y="2261929"/>
            <a:ext cx="411759" cy="411759"/>
          </a:xfrm>
          <a:prstGeom prst="ellipse">
            <a:avLst/>
          </a:prstGeom>
          <a:solidFill>
            <a:schemeClr val="accent6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15" name="矩形 14" hidden="1"/>
          <p:cNvSpPr/>
          <p:nvPr/>
        </p:nvSpPr>
        <p:spPr>
          <a:xfrm>
            <a:off x="3977640" y="0"/>
            <a:ext cx="8214360" cy="6858000"/>
          </a:xfrm>
          <a:prstGeom prst="rect">
            <a:avLst/>
          </a:prstGeom>
          <a:gradFill>
            <a:gsLst>
              <a:gs pos="25000">
                <a:srgbClr val="FFEBCE"/>
              </a:gs>
              <a:gs pos="68000">
                <a:srgbClr val="FFCEB3"/>
              </a:gs>
              <a:gs pos="0">
                <a:srgbClr val="FFEBCE">
                  <a:alpha val="0"/>
                </a:srgbClr>
              </a:gs>
              <a:gs pos="100000">
                <a:srgbClr val="FFCEB3"/>
              </a:gs>
            </a:gsLst>
            <a:lin ang="0" scaled="0"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18" name="矩形: 圆角 17"/>
          <p:cNvSpPr/>
          <p:nvPr/>
        </p:nvSpPr>
        <p:spPr>
          <a:xfrm>
            <a:off x="4618990" y="4453890"/>
            <a:ext cx="2955290" cy="53086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232400" y="4571066"/>
            <a:ext cx="1727200" cy="296484"/>
          </a:xfrm>
          <a:prstGeom prst="rect">
            <a:avLst/>
          </a:prstGeom>
          <a:noFill/>
          <a:ln>
            <a:noFill/>
          </a:ln>
        </p:spPr>
        <p:txBody>
          <a:bodyPr wrap="none">
            <a:no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主讲人：阿鲁斯</a:t>
            </a:r>
            <a:endParaRPr lang="zh-CN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798320" y="2246449"/>
            <a:ext cx="8595360" cy="112747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zh-CN" altLang="en-US" sz="7200" b="1" dirty="0">
                <a:latin typeface="+mj-ea"/>
                <a:ea typeface="+mj-ea"/>
              </a:rPr>
              <a:t>运放小讲</a:t>
            </a:r>
            <a:endParaRPr lang="zh-CN" altLang="en-US" sz="720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1593215" y="280461"/>
            <a:ext cx="8974493" cy="937895"/>
            <a:chOff x="1600200" y="2354561"/>
            <a:chExt cx="8974493" cy="937895"/>
          </a:xfrm>
        </p:grpSpPr>
        <p:sp>
          <p:nvSpPr>
            <p:cNvPr id="27" name="文本框 26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03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064760" y="2585701"/>
              <a:ext cx="21977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运放的应用和分类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3" name="直接连接符 32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/>
          <p:cNvSpPr txBox="1"/>
          <p:nvPr/>
        </p:nvSpPr>
        <p:spPr>
          <a:xfrm>
            <a:off x="1176020" y="1459865"/>
            <a:ext cx="1785620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00000"/>
              </a:lnSpc>
              <a:buClrTx/>
              <a:buSzTx/>
              <a:buFontTx/>
            </a:pP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运放的应用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58570" y="2074545"/>
            <a:ext cx="2481580" cy="4235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一、对模拟信号的运算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6292215" y="2244725"/>
            <a:ext cx="3975100" cy="2787015"/>
            <a:chOff x="9773" y="3197"/>
            <a:chExt cx="6260" cy="4389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9773" y="3197"/>
              <a:ext cx="6260" cy="3730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11979" y="7036"/>
              <a:ext cx="1849" cy="5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同相放大器</a:t>
              </a:r>
              <a:endPara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644650" y="2580640"/>
            <a:ext cx="2298700" cy="1527810"/>
            <a:chOff x="2590" y="4064"/>
            <a:chExt cx="3620" cy="2406"/>
          </a:xfrm>
        </p:grpSpPr>
        <p:sp>
          <p:nvSpPr>
            <p:cNvPr id="11" name="文本框 10"/>
            <p:cNvSpPr txBox="1"/>
            <p:nvPr/>
          </p:nvSpPr>
          <p:spPr>
            <a:xfrm>
              <a:off x="2590" y="4064"/>
              <a:ext cx="3620" cy="6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根据虚短虚断原则，有</a:t>
              </a:r>
              <a:endPara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" name="文本框 11"/>
                <p:cNvSpPr txBox="1"/>
                <p:nvPr/>
              </p:nvSpPr>
              <p:spPr>
                <a:xfrm>
                  <a:off x="2888" y="4916"/>
                  <a:ext cx="3102" cy="155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{"/>
                            <m:endChr m:val=""/>
                            <m:ctrlP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</m:ctrlPr>
                              </m:eqArrPr>
                              <m:e>
                                <m:f>
                                  <m:fPr>
                                    <m:ctrlP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−</m:t>
                                        </m:r>
                                      </m:sub>
                                    </m:sSub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−</m:t>
                                        </m:r>
                                      </m:sub>
                                    </m:sSub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  <m:e>
                                <m:sSub>
                                  <m:sSubPr>
                                    <m:ctrlP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−</m:t>
                                    </m:r>
                                  </m:sub>
                                </m:sSub>
                                <m: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+</m:t>
                                    </m:r>
                                  </m:sub>
                                </m:sSub>
                                <m: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eqArr>
                          </m:e>
                        </m:d>
                      </m:oMath>
                    </m:oMathPara>
                  </a14:m>
                  <a:endParaRPr lang="en-US" altLang="zh-CN" i="1" dirty="0" smtClean="0">
                    <a:latin typeface="Cambria Math" panose="02040503050406030204" charset="0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12" name="文本框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88" y="4916"/>
                  <a:ext cx="3102" cy="1555"/>
                </a:xfrm>
                <a:prstGeom prst="rect">
                  <a:avLst/>
                </a:prstGeom>
                <a:blipFill rotWithShape="1">
                  <a:blip r:embed="rId2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3" name="组合 22"/>
          <p:cNvGrpSpPr/>
          <p:nvPr/>
        </p:nvGrpSpPr>
        <p:grpSpPr>
          <a:xfrm>
            <a:off x="1644650" y="4296410"/>
            <a:ext cx="2438400" cy="1270635"/>
            <a:chOff x="2590" y="6766"/>
            <a:chExt cx="3840" cy="2001"/>
          </a:xfrm>
        </p:grpSpPr>
        <p:sp>
          <p:nvSpPr>
            <p:cNvPr id="18" name="文本框 17"/>
            <p:cNvSpPr txBox="1"/>
            <p:nvPr/>
          </p:nvSpPr>
          <p:spPr>
            <a:xfrm>
              <a:off x="2590" y="6766"/>
              <a:ext cx="2210" cy="6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可以求得</a:t>
              </a:r>
              <a:endPara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0" name="文本框 19"/>
                <p:cNvSpPr txBox="1"/>
                <p:nvPr/>
              </p:nvSpPr>
              <p:spPr>
                <a:xfrm>
                  <a:off x="2888" y="7567"/>
                  <a:ext cx="3543" cy="120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altLang="zh-CN" i="1" dirty="0" smtClean="0">
                            <a:latin typeface="Cambria Math" panose="02040503050406030204" charset="0"/>
                            <a:cs typeface="Cambria Math" panose="02040503050406030204" charset="0"/>
                          </a:rPr>
                          <m:t>=</m:t>
                        </m:r>
                        <m:d>
                          <m:dPr>
                            <m:ctrlP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dPr>
                          <m:e>
                            <m: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1</m:t>
                            </m:r>
                            <m: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1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2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  <m:r>
                          <a:rPr lang="en-US" altLang="zh-CN" i="1" dirty="0" smtClean="0">
                            <a:latin typeface="Cambria Math" panose="02040503050406030204" charset="0"/>
                            <a:cs typeface="Cambria Math" panose="02040503050406030204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altLang="zh-CN" i="1" dirty="0" smtClean="0">
                    <a:latin typeface="Cambria Math" panose="02040503050406030204" charset="0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20" name="文本框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88" y="7567"/>
                  <a:ext cx="3543" cy="1200"/>
                </a:xfrm>
                <a:prstGeom prst="rect">
                  <a:avLst/>
                </a:prstGeom>
                <a:blipFill rotWithShape="1">
                  <a:blip r:embed="rId3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1" name="文本框 20"/>
          <p:cNvSpPr txBox="1"/>
          <p:nvPr/>
        </p:nvSpPr>
        <p:spPr>
          <a:xfrm>
            <a:off x="1644650" y="5777865"/>
            <a:ext cx="4239260" cy="38608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通过引入反馈，增益变成了一个可控的因数。</a:t>
            </a:r>
            <a:endParaRPr lang="zh-CN" altLang="en-US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1593215" y="280461"/>
            <a:ext cx="8974493" cy="937895"/>
            <a:chOff x="1600200" y="2354561"/>
            <a:chExt cx="8974493" cy="937895"/>
          </a:xfrm>
        </p:grpSpPr>
        <p:sp>
          <p:nvSpPr>
            <p:cNvPr id="27" name="文本框 26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03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064760" y="2585701"/>
              <a:ext cx="21977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运放的应用和分类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3" name="直接连接符 32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/>
          <p:cNvSpPr txBox="1"/>
          <p:nvPr/>
        </p:nvSpPr>
        <p:spPr>
          <a:xfrm>
            <a:off x="1176020" y="1459865"/>
            <a:ext cx="1785620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00000"/>
              </a:lnSpc>
              <a:buClrTx/>
              <a:buSzTx/>
              <a:buFontTx/>
            </a:pP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运放的应用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58570" y="2074545"/>
            <a:ext cx="2481580" cy="4235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一、对模拟信号的运算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6480810" y="2244725"/>
            <a:ext cx="3597910" cy="2787015"/>
            <a:chOff x="10070" y="3197"/>
            <a:chExt cx="5666" cy="4389"/>
          </a:xfrm>
        </p:grpSpPr>
        <p:pic>
          <p:nvPicPr>
            <p:cNvPr id="7" name="图片 6" descr="C:\Users\25405\Desktop\硬件讲座素材\反相放大器.jpg反相放大器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10070" y="3197"/>
              <a:ext cx="5666" cy="3730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11979" y="7036"/>
              <a:ext cx="1849" cy="5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反相放大器</a:t>
              </a:r>
              <a:endPara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644650" y="2580640"/>
            <a:ext cx="2298700" cy="1584960"/>
            <a:chOff x="2590" y="4064"/>
            <a:chExt cx="3620" cy="2496"/>
          </a:xfrm>
        </p:grpSpPr>
        <p:sp>
          <p:nvSpPr>
            <p:cNvPr id="11" name="文本框 10"/>
            <p:cNvSpPr txBox="1"/>
            <p:nvPr/>
          </p:nvSpPr>
          <p:spPr>
            <a:xfrm>
              <a:off x="2590" y="4064"/>
              <a:ext cx="3620" cy="6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根据虚短虚断原则，有</a:t>
              </a:r>
              <a:endPara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" name="文本框 11"/>
                <p:cNvSpPr txBox="1"/>
                <p:nvPr/>
              </p:nvSpPr>
              <p:spPr>
                <a:xfrm>
                  <a:off x="2888" y="4916"/>
                  <a:ext cx="3102" cy="164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{"/>
                            <m:endChr m:val=""/>
                            <m:ctrlP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</m:ctrlPr>
                              </m:eqArrPr>
                              <m:e>
                                <m:f>
                                  <m:fPr>
                                    <m:ctrlP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−</m:t>
                                        </m:r>
                                      </m:sub>
                                    </m:sSub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𝑎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−</m:t>
                                        </m:r>
                                      </m:sub>
                                    </m:sSub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en-US" altLang="zh-CN" i="1" dirty="0" smtClean="0">
                                            <a:latin typeface="Cambria Math" panose="02040503050406030204" charset="0"/>
                                            <a:cs typeface="Cambria Math" panose="02040503050406030204" charset="0"/>
                                          </a:rPr>
                                          <m:t>𝑏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  <m:e>
                                <m:sSub>
                                  <m:sSubPr>
                                    <m:ctrlP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−</m:t>
                                    </m:r>
                                  </m:sub>
                                </m:sSub>
                                <m: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altLang="zh-CN" i="1" dirty="0" smtClean="0">
                                        <a:latin typeface="Cambria Math" panose="02040503050406030204" charset="0"/>
                                        <a:cs typeface="Cambria Math" panose="02040503050406030204" charset="0"/>
                                      </a:rPr>
                                      <m:t>+</m:t>
                                    </m:r>
                                  </m:sub>
                                </m:sSub>
                                <m: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=</m:t>
                                </m:r>
                                <m: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0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en-US" altLang="zh-CN" i="1" dirty="0" smtClean="0">
                    <a:latin typeface="Cambria Math" panose="02040503050406030204" charset="0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12" name="文本框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88" y="4916"/>
                  <a:ext cx="3102" cy="1644"/>
                </a:xfrm>
                <a:prstGeom prst="rect">
                  <a:avLst/>
                </a:prstGeom>
                <a:blipFill rotWithShape="1">
                  <a:blip r:embed="rId2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" name="组合 5"/>
          <p:cNvGrpSpPr/>
          <p:nvPr/>
        </p:nvGrpSpPr>
        <p:grpSpPr>
          <a:xfrm>
            <a:off x="1644650" y="4296410"/>
            <a:ext cx="2438400" cy="1271905"/>
            <a:chOff x="2590" y="6766"/>
            <a:chExt cx="3840" cy="2003"/>
          </a:xfrm>
        </p:grpSpPr>
        <p:sp>
          <p:nvSpPr>
            <p:cNvPr id="18" name="文本框 17"/>
            <p:cNvSpPr txBox="1"/>
            <p:nvPr/>
          </p:nvSpPr>
          <p:spPr>
            <a:xfrm>
              <a:off x="2590" y="6766"/>
              <a:ext cx="2210" cy="6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可以求得</a:t>
              </a:r>
              <a:endPara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0" name="文本框 19"/>
                <p:cNvSpPr txBox="1"/>
                <p:nvPr/>
              </p:nvSpPr>
              <p:spPr>
                <a:xfrm>
                  <a:off x="2888" y="7567"/>
                  <a:ext cx="3543" cy="120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altLang="zh-CN" i="1" dirty="0" smtClean="0">
                            <a:latin typeface="Cambria Math" panose="02040503050406030204" charset="0"/>
                            <a:cs typeface="Cambria Math" panose="02040503050406030204" charset="0"/>
                          </a:rPr>
                          <m:t>=</m:t>
                        </m:r>
                        <m:r>
                          <a:rPr lang="en-US" altLang="zh-CN" i="1" dirty="0" smtClean="0">
                            <a:latin typeface="Cambria Math" panose="02040503050406030204" charset="0"/>
                            <a:cs typeface="Cambria Math" panose="02040503050406030204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𝑏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𝑎</m:t>
                                </m:r>
                              </m:sub>
                            </m:sSub>
                          </m:den>
                        </m:f>
                        <m:r>
                          <a:rPr lang="en-US" altLang="zh-CN" i="1" dirty="0" smtClean="0">
                            <a:latin typeface="Cambria Math" panose="02040503050406030204" charset="0"/>
                            <a:cs typeface="Cambria Math" panose="02040503050406030204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altLang="zh-CN" i="1" dirty="0" smtClean="0">
                    <a:latin typeface="Cambria Math" panose="02040503050406030204" charset="0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20" name="文本框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88" y="7567"/>
                  <a:ext cx="3543" cy="1202"/>
                </a:xfrm>
                <a:prstGeom prst="rect">
                  <a:avLst/>
                </a:prstGeom>
                <a:blipFill rotWithShape="1">
                  <a:blip r:embed="rId3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1600200" y="280461"/>
            <a:ext cx="8974493" cy="937895"/>
            <a:chOff x="1600200" y="2354561"/>
            <a:chExt cx="8974493" cy="937895"/>
          </a:xfrm>
        </p:grpSpPr>
        <p:sp>
          <p:nvSpPr>
            <p:cNvPr id="27" name="文本框 26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03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064760" y="2585701"/>
              <a:ext cx="21977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运放的应用和分类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3" name="直接连接符 32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/>
          <p:cNvSpPr txBox="1"/>
          <p:nvPr/>
        </p:nvSpPr>
        <p:spPr>
          <a:xfrm>
            <a:off x="1176020" y="1459865"/>
            <a:ext cx="1785620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00000"/>
              </a:lnSpc>
              <a:buClrTx/>
              <a:buSzTx/>
              <a:buFontTx/>
            </a:pP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运放的应用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58570" y="2074545"/>
            <a:ext cx="2481580" cy="4235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一、对模拟信号的运算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848485" y="2498090"/>
            <a:ext cx="4065270" cy="3881120"/>
            <a:chOff x="2911" y="3934"/>
            <a:chExt cx="6402" cy="6112"/>
          </a:xfrm>
        </p:grpSpPr>
        <p:grpSp>
          <p:nvGrpSpPr>
            <p:cNvPr id="10" name="组合 9"/>
            <p:cNvGrpSpPr/>
            <p:nvPr/>
          </p:nvGrpSpPr>
          <p:grpSpPr>
            <a:xfrm>
              <a:off x="2911" y="3934"/>
              <a:ext cx="6000" cy="4845"/>
              <a:chOff x="2790" y="3629"/>
              <a:chExt cx="6000" cy="4845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2790" y="3629"/>
                <a:ext cx="6000" cy="4130"/>
              </a:xfrm>
              <a:prstGeom prst="rect">
                <a:avLst/>
              </a:prstGeom>
            </p:spPr>
          </p:pic>
          <p:sp>
            <p:nvSpPr>
              <p:cNvPr id="6" name="文本框 5"/>
              <p:cNvSpPr txBox="1"/>
              <p:nvPr/>
            </p:nvSpPr>
            <p:spPr>
              <a:xfrm>
                <a:off x="5155" y="7924"/>
                <a:ext cx="1270" cy="5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p>
                <a:pPr algn="just">
                  <a:lnSpc>
                    <a:spcPct val="120000"/>
                  </a:lnSpc>
                </a:pPr>
                <a:r>
                  <a:rPr lang="zh-CN" altLang="en-US" sz="14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加法器</a:t>
                </a:r>
                <a:endParaRPr lang="zh-CN" altLang="en-US" sz="1200" dirty="0" smtClean="0"/>
              </a:p>
            </p:txBody>
          </p: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" name="文本框 10"/>
                <p:cNvSpPr txBox="1"/>
                <p:nvPr/>
              </p:nvSpPr>
              <p:spPr>
                <a:xfrm>
                  <a:off x="3616" y="8479"/>
                  <a:ext cx="4147" cy="108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altLang="zh-CN" sz="1600" i="1" dirty="0" smtClean="0"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=</m:t>
                        </m:r>
                        <m:r>
                          <a:rPr lang="en-US" altLang="zh-CN" sz="1600" i="1" dirty="0" smtClean="0"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−</m:t>
                        </m:r>
                        <m:d>
                          <m:d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  <m:t>3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  <m:t>1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∗</m:t>
                            </m:r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  <m:t>3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US" altLang="zh-CN" sz="1600" i="1" dirty="0" smtClean="0">
                                        <a:latin typeface="Cambria Math" panose="02040503050406030204" charset="0"/>
                                        <a:ea typeface="微软雅黑" panose="020B0503020204020204" pitchFamily="34" charset="-122"/>
                                        <a:cs typeface="Cambria Math" panose="02040503050406030204" charset="0"/>
                                      </a:rPr>
                                      <m:t>2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∗</m:t>
                            </m:r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oMath>
                    </m:oMathPara>
                  </a14:m>
                  <a:endParaRPr lang="zh-CN" altLang="en-US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mc:Choice>
          <mc:Fallback>
            <p:sp>
              <p:nvSpPr>
                <p:cNvPr id="11" name="文本框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16" y="8479"/>
                  <a:ext cx="4147" cy="1083"/>
                </a:xfrm>
                <a:prstGeom prst="rect">
                  <a:avLst/>
                </a:prstGeom>
                <a:blipFill rotWithShape="1">
                  <a:blip r:embed="rId2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" name="文本框 11"/>
                <p:cNvSpPr txBox="1"/>
                <p:nvPr/>
              </p:nvSpPr>
              <p:spPr>
                <a:xfrm>
                  <a:off x="2911" y="9438"/>
                  <a:ext cx="6402" cy="6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:r>
                    <a:rPr lang="zh-CN" altLang="en-US" sz="1600" dirty="0" smtClean="0"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</a:rPr>
                    <a:t>令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  <m:t>𝑅</m:t>
                          </m:r>
                        </m:e>
                        <m: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1600" i="1" dirty="0" smtClean="0">
                          <a:latin typeface="Cambria Math" panose="02040503050406030204" charset="0"/>
                          <a:ea typeface="MS Mincho" charset="0"/>
                          <a:cs typeface="Cambria Math" panose="02040503050406030204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  <m:t>𝑅</m:t>
                          </m:r>
                        </m:e>
                        <m: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1600" i="1" dirty="0" smtClean="0">
                          <a:latin typeface="Cambria Math" panose="02040503050406030204" charset="0"/>
                          <a:ea typeface="MS Mincho" charset="0"/>
                          <a:cs typeface="Cambria Math" panose="02040503050406030204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  <m:t>𝑅</m:t>
                          </m:r>
                        </m:e>
                        <m: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</m:oMath>
                  </a14:m>
                  <a:r>
                    <a:rPr lang="zh-CN" altLang="en-US" sz="1600" dirty="0" smtClean="0"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</a:rPr>
                    <a:t>，上式变为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  <m:t>𝑜</m:t>
                          </m:r>
                        </m:sub>
                      </m:sSub>
                      <m:r>
                        <a:rPr lang="en-US" altLang="zh-CN" sz="1600" i="1" dirty="0" smtClean="0">
                          <a:latin typeface="Cambria Math" panose="02040503050406030204" charset="0"/>
                          <a:ea typeface="MS Mincho" charset="0"/>
                          <a:cs typeface="Cambria Math" panose="02040503050406030204" charset="0"/>
                        </a:rPr>
                        <m:t>=−</m:t>
                      </m:r>
                      <m:d>
                        <m:d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i="1" dirty="0" smtClean="0">
                                  <a:latin typeface="Cambria Math" panose="02040503050406030204" charset="0"/>
                                  <a:ea typeface="微软雅黑" panose="020B0503020204020204" pitchFamily="34" charset="-122"/>
                                  <a:cs typeface="Cambria Math" panose="02040503050406030204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 smtClean="0">
                                  <a:latin typeface="Cambria Math" panose="02040503050406030204" charset="0"/>
                                  <a:ea typeface="微软雅黑" panose="020B0503020204020204" pitchFamily="34" charset="-122"/>
                                  <a:cs typeface="Cambria Math" panose="02040503050406030204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1600" i="1" dirty="0" smtClean="0">
                                  <a:latin typeface="Cambria Math" panose="02040503050406030204" charset="0"/>
                                  <a:ea typeface="MS Mincho" charset="0"/>
                                  <a:cs typeface="Cambria Math" panose="02040503050406030204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sz="1600" i="1" dirty="0" smtClean="0">
                                  <a:latin typeface="Cambria Math" panose="02040503050406030204" charset="0"/>
                                  <a:ea typeface="微软雅黑" panose="020B0503020204020204" pitchFamily="34" charset="-122"/>
                                  <a:cs typeface="Cambria Math" panose="02040503050406030204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 smtClean="0">
                                  <a:latin typeface="Cambria Math" panose="02040503050406030204" charset="0"/>
                                  <a:ea typeface="微软雅黑" panose="020B0503020204020204" pitchFamily="34" charset="-122"/>
                                  <a:cs typeface="Cambria Math" panose="02040503050406030204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1600" i="1" dirty="0" smtClean="0">
                                  <a:latin typeface="Cambria Math" panose="02040503050406030204" charset="0"/>
                                  <a:ea typeface="MS Mincho" charset="0"/>
                                  <a:cs typeface="Cambria Math" panose="02040503050406030204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a14:m>
                  <a:endParaRPr lang="en-US" altLang="zh-CN" sz="1600" i="1" dirty="0" smtClean="0"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endParaRPr>
                </a:p>
              </p:txBody>
            </p:sp>
          </mc:Choice>
          <mc:Fallback>
            <p:sp>
              <p:nvSpPr>
                <p:cNvPr id="12" name="文本框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11" y="9438"/>
                  <a:ext cx="6402" cy="608"/>
                </a:xfrm>
                <a:prstGeom prst="rect">
                  <a:avLst/>
                </a:prstGeom>
                <a:blipFill rotWithShape="1">
                  <a:blip r:embed="rId3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4" name="组合 13"/>
          <p:cNvGrpSpPr/>
          <p:nvPr/>
        </p:nvGrpSpPr>
        <p:grpSpPr>
          <a:xfrm>
            <a:off x="6468745" y="2742565"/>
            <a:ext cx="4200525" cy="3636645"/>
            <a:chOff x="2698" y="4319"/>
            <a:chExt cx="6615" cy="5727"/>
          </a:xfrm>
        </p:grpSpPr>
        <p:grpSp>
          <p:nvGrpSpPr>
            <p:cNvPr id="15" name="组合 14"/>
            <p:cNvGrpSpPr/>
            <p:nvPr/>
          </p:nvGrpSpPr>
          <p:grpSpPr>
            <a:xfrm>
              <a:off x="2911" y="4319"/>
              <a:ext cx="6000" cy="4460"/>
              <a:chOff x="2790" y="4014"/>
              <a:chExt cx="6000" cy="4460"/>
            </a:xfrm>
          </p:grpSpPr>
          <p:pic>
            <p:nvPicPr>
              <p:cNvPr id="16" name="图片 15" descr="C:\Users\25405\Desktop\硬件讲座素材\减法器电路.jpg减法器电路"/>
              <p:cNvPicPr>
                <a:picLocks noChangeAspect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>
              <a:xfrm>
                <a:off x="2790" y="4014"/>
                <a:ext cx="6000" cy="3362"/>
              </a:xfrm>
              <a:prstGeom prst="rect">
                <a:avLst/>
              </a:prstGeom>
            </p:spPr>
          </p:pic>
          <p:sp>
            <p:nvSpPr>
              <p:cNvPr id="17" name="文本框 16"/>
              <p:cNvSpPr txBox="1"/>
              <p:nvPr/>
            </p:nvSpPr>
            <p:spPr>
              <a:xfrm>
                <a:off x="5155" y="7924"/>
                <a:ext cx="1270" cy="5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p>
                <a:pPr algn="just">
                  <a:lnSpc>
                    <a:spcPct val="120000"/>
                  </a:lnSpc>
                </a:pPr>
                <a:r>
                  <a:rPr lang="zh-CN" altLang="en-US" sz="14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减法器</a:t>
                </a:r>
                <a:endParaRPr lang="zh-CN" altLang="en-US" sz="1200" dirty="0" smtClean="0"/>
              </a:p>
            </p:txBody>
          </p: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" name="文本框 17"/>
                <p:cNvSpPr txBox="1"/>
                <p:nvPr/>
              </p:nvSpPr>
              <p:spPr>
                <a:xfrm>
                  <a:off x="3616" y="8479"/>
                  <a:ext cx="5475" cy="108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altLang="zh-CN" sz="1600" i="1" dirty="0" smtClean="0"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  <m:r>
                          <a:rPr lang="en-US" altLang="zh-CN" sz="1600" i="1" dirty="0" smtClean="0"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∗</m:t>
                        </m:r>
                        <m:f>
                          <m:f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4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3</m:t>
                                </m:r>
                              </m:sub>
                            </m:s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4</m:t>
                                </m:r>
                              </m:sub>
                            </m:sSub>
                          </m:den>
                        </m:f>
                        <m:r>
                          <a:rPr lang="en-US" altLang="zh-CN" sz="1600" i="1" dirty="0" smtClean="0"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sz="1600" i="1" dirty="0" smtClean="0"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  <m:r>
                          <a:rPr lang="en-US" altLang="zh-CN" sz="1600" i="1" dirty="0" smtClean="0"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zh-CN" altLang="en-US" sz="16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mc:Choice>
          <mc:Fallback>
            <p:sp>
              <p:nvSpPr>
                <p:cNvPr id="18" name="文本框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16" y="8479"/>
                  <a:ext cx="5475" cy="1084"/>
                </a:xfrm>
                <a:prstGeom prst="rect">
                  <a:avLst/>
                </a:prstGeom>
                <a:blipFill rotWithShape="1">
                  <a:blip r:embed="rId5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9" name="文本框 18"/>
                <p:cNvSpPr txBox="1"/>
                <p:nvPr/>
              </p:nvSpPr>
              <p:spPr>
                <a:xfrm>
                  <a:off x="2698" y="9438"/>
                  <a:ext cx="6615" cy="6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:r>
                    <a:rPr lang="zh-CN" altLang="en-US" sz="1600" dirty="0" smtClean="0"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</a:rPr>
                    <a:t>令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  <m:t>𝑅</m:t>
                          </m:r>
                        </m:e>
                        <m: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1600" i="1" dirty="0" smtClean="0">
                          <a:latin typeface="Cambria Math" panose="02040503050406030204" charset="0"/>
                          <a:ea typeface="MS Mincho" charset="0"/>
                          <a:cs typeface="Cambria Math" panose="02040503050406030204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  <m:t>𝑅</m:t>
                          </m:r>
                        </m:e>
                        <m: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1600" i="1" dirty="0" smtClean="0">
                          <a:latin typeface="Cambria Math" panose="02040503050406030204" charset="0"/>
                          <a:ea typeface="MS Mincho" charset="0"/>
                          <a:cs typeface="Cambria Math" panose="02040503050406030204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  <m:t>𝑅</m:t>
                          </m:r>
                        </m:e>
                        <m: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r>
                        <a:rPr lang="en-US" altLang="zh-CN" sz="1600" i="1" dirty="0" smtClean="0">
                          <a:latin typeface="Cambria Math" panose="02040503050406030204" charset="0"/>
                          <a:ea typeface="MS Mincho" charset="0"/>
                          <a:cs typeface="Cambria Math" panose="02040503050406030204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𝑅</m:t>
                          </m:r>
                        </m:e>
                        <m: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4</m:t>
                          </m:r>
                        </m:sub>
                      </m:sSub>
                    </m:oMath>
                  </a14:m>
                  <a:r>
                    <a:rPr lang="zh-CN" altLang="en-US" sz="1600" dirty="0" smtClean="0">
                      <a:latin typeface="微软雅黑" panose="020B0503020204020204" pitchFamily="34" charset="-122"/>
                      <a:ea typeface="微软雅黑" panose="020B0503020204020204" pitchFamily="34" charset="-122"/>
                      <a:cs typeface="微软雅黑" panose="020B0503020204020204" pitchFamily="34" charset="-122"/>
                    </a:rPr>
                    <a:t>，上式变为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微软雅黑" panose="020B0503020204020204" pitchFamily="34" charset="-122"/>
                              <a:cs typeface="Cambria Math" panose="02040503050406030204" charset="0"/>
                            </a:rPr>
                            <m:t>𝑜</m:t>
                          </m:r>
                        </m:sub>
                      </m:sSub>
                      <m:r>
                        <a:rPr lang="en-US" altLang="zh-CN" sz="1600" i="1" dirty="0" smtClean="0">
                          <a:latin typeface="Cambria Math" panose="02040503050406030204" charset="0"/>
                          <a:ea typeface="MS Mincho" charset="0"/>
                          <a:cs typeface="Cambria Math" panose="02040503050406030204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1600" i="1" dirty="0" smtClean="0">
                          <a:latin typeface="Cambria Math" panose="02040503050406030204" charset="0"/>
                          <a:ea typeface="MS Mincho" charset="0"/>
                          <a:cs typeface="Cambria Math" panose="02040503050406030204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1600" i="1" dirty="0" smtClean="0"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</m:oMath>
                  </a14:m>
                  <a:endParaRPr lang="en-US" altLang="zh-CN" sz="1600" i="1" dirty="0" smtClean="0"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</a:endParaRPr>
                </a:p>
              </p:txBody>
            </p:sp>
          </mc:Choice>
          <mc:Fallback>
            <p:sp>
              <p:nvSpPr>
                <p:cNvPr id="19" name="文本框 1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98" y="9438"/>
                  <a:ext cx="6615" cy="608"/>
                </a:xfrm>
                <a:prstGeom prst="rect">
                  <a:avLst/>
                </a:prstGeom>
                <a:blipFill rotWithShape="1">
                  <a:blip r:embed="rId6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1600200" y="280461"/>
            <a:ext cx="8974493" cy="937895"/>
            <a:chOff x="1600200" y="2354561"/>
            <a:chExt cx="8974493" cy="937895"/>
          </a:xfrm>
        </p:grpSpPr>
        <p:sp>
          <p:nvSpPr>
            <p:cNvPr id="27" name="文本框 26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03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064760" y="2585701"/>
              <a:ext cx="21977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运放的应用和分类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3" name="直接连接符 32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/>
          <p:cNvSpPr txBox="1"/>
          <p:nvPr/>
        </p:nvSpPr>
        <p:spPr>
          <a:xfrm>
            <a:off x="1176020" y="1459865"/>
            <a:ext cx="1785620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00000"/>
              </a:lnSpc>
              <a:buClrTx/>
              <a:buSzTx/>
              <a:buFontTx/>
            </a:pP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运放的应用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58570" y="2074545"/>
            <a:ext cx="2481580" cy="4235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一、对模拟信号的运算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749425" y="2583815"/>
            <a:ext cx="3315335" cy="3209925"/>
            <a:chOff x="2755" y="4069"/>
            <a:chExt cx="5221" cy="5055"/>
          </a:xfrm>
        </p:grpSpPr>
        <p:pic>
          <p:nvPicPr>
            <p:cNvPr id="2" name="图片 1" descr="积分器电路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755" y="4069"/>
              <a:ext cx="5221" cy="3259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" name="文本框 3"/>
                <p:cNvSpPr txBox="1"/>
                <p:nvPr/>
              </p:nvSpPr>
              <p:spPr>
                <a:xfrm>
                  <a:off x="3449" y="8071"/>
                  <a:ext cx="3599" cy="105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altLang="zh-CN" sz="1600" i="1" dirty="0" smtClean="0">
                            <a:latin typeface="Cambria Math" panose="02040503050406030204" charset="0"/>
                            <a:cs typeface="Cambria Math" panose="02040503050406030204" charset="0"/>
                          </a:rPr>
                          <m:t>=</m:t>
                        </m:r>
                        <m:r>
                          <a:rPr lang="en-US" altLang="zh-CN" sz="1600" i="1" dirty="0" smtClean="0">
                            <a:latin typeface="Cambria Math" panose="02040503050406030204" charset="0"/>
                            <a:cs typeface="Cambria Math" panose="02040503050406030204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fPr>
                          <m:num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𝑅𝐶</m:t>
                            </m:r>
                          </m:den>
                        </m:f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𝑑𝑡</m:t>
                            </m:r>
                          </m:e>
                        </m:nary>
                      </m:oMath>
                    </m:oMathPara>
                  </a14:m>
                  <a:endParaRPr lang="en-US" altLang="zh-CN" sz="1600" i="1" dirty="0" smtClean="0">
                    <a:latin typeface="Cambria Math" panose="02040503050406030204" charset="0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4" name="文本框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49" y="8071"/>
                  <a:ext cx="3599" cy="1053"/>
                </a:xfrm>
                <a:prstGeom prst="rect">
                  <a:avLst/>
                </a:prstGeom>
                <a:blipFill rotWithShape="1">
                  <a:blip r:embed="rId2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文本框 5"/>
            <p:cNvSpPr txBox="1"/>
            <p:nvPr/>
          </p:nvSpPr>
          <p:spPr>
            <a:xfrm>
              <a:off x="4722" y="7463"/>
              <a:ext cx="1488" cy="6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积分器</a:t>
              </a:r>
              <a:endPara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808470" y="2498090"/>
            <a:ext cx="2887345" cy="3188335"/>
            <a:chOff x="3092" y="4069"/>
            <a:chExt cx="4547" cy="5021"/>
          </a:xfrm>
        </p:grpSpPr>
        <p:pic>
          <p:nvPicPr>
            <p:cNvPr id="12" name="图片 11" descr="C:\Users\25405\Desktop\硬件讲座素材\微分器电路.jpg微分器电路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3092" y="4069"/>
              <a:ext cx="4547" cy="3259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3" name="文本框 12"/>
                <p:cNvSpPr txBox="1"/>
                <p:nvPr/>
              </p:nvSpPr>
              <p:spPr>
                <a:xfrm>
                  <a:off x="3449" y="8071"/>
                  <a:ext cx="3599" cy="101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altLang="zh-CN" sz="1600" i="1" dirty="0" smtClean="0">
                            <a:latin typeface="Cambria Math" panose="02040503050406030204" charset="0"/>
                            <a:cs typeface="Cambria Math" panose="02040503050406030204" charset="0"/>
                          </a:rPr>
                          <m:t>=</m:t>
                        </m:r>
                        <m:r>
                          <a:rPr lang="en-US" altLang="zh-CN" sz="1600" i="1" dirty="0" smtClean="0">
                            <a:latin typeface="Cambria Math" panose="02040503050406030204" charset="0"/>
                            <a:cs typeface="Cambria Math" panose="02040503050406030204" charset="0"/>
                          </a:rPr>
                          <m:t>−</m:t>
                        </m:r>
                        <m:r>
                          <a:rPr lang="en-US" altLang="zh-CN" sz="1600" i="1" dirty="0" smtClean="0">
                            <a:latin typeface="Cambria Math" panose="02040503050406030204" charset="0"/>
                            <a:cs typeface="Cambria Math" panose="02040503050406030204" charset="0"/>
                          </a:rPr>
                          <m:t>𝑅𝐶</m:t>
                        </m:r>
                        <m:f>
                          <m:f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fPr>
                          <m:num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zh-CN" sz="1600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altLang="zh-CN" sz="1600" i="1" dirty="0" smtClean="0">
                                    <a:latin typeface="Cambria Math" panose="02040503050406030204" charset="0"/>
                                    <a:cs typeface="Cambria Math" panose="02040503050406030204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𝑑𝑡</m:t>
                            </m:r>
                          </m:den>
                        </m:f>
                      </m:oMath>
                    </m:oMathPara>
                  </a14:m>
                  <a:endParaRPr lang="en-US" altLang="zh-CN" sz="1600" i="1" dirty="0" smtClean="0">
                    <a:latin typeface="Cambria Math" panose="02040503050406030204" charset="0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13" name="文本框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49" y="8071"/>
                  <a:ext cx="3599" cy="1019"/>
                </a:xfrm>
                <a:prstGeom prst="rect">
                  <a:avLst/>
                </a:prstGeom>
                <a:blipFill rotWithShape="1">
                  <a:blip r:embed="rId4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文本框 13"/>
            <p:cNvSpPr txBox="1"/>
            <p:nvPr/>
          </p:nvSpPr>
          <p:spPr>
            <a:xfrm>
              <a:off x="4722" y="7463"/>
              <a:ext cx="1488" cy="6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微分器</a:t>
              </a:r>
              <a:endPara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3456305" y="6018530"/>
            <a:ext cx="4867910" cy="60769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还可以用运放进行乘方、指数、对数等运算。</a:t>
            </a:r>
            <a:endParaRPr lang="zh-CN" altLang="en-US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如果你想，你还可以利用运放搭建一个电路来求解一些方程。</a:t>
            </a:r>
            <a:endParaRPr lang="zh-CN" altLang="en-US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1600200" y="280461"/>
            <a:ext cx="8974493" cy="937895"/>
            <a:chOff x="1600200" y="2354561"/>
            <a:chExt cx="8974493" cy="937895"/>
          </a:xfrm>
        </p:grpSpPr>
        <p:sp>
          <p:nvSpPr>
            <p:cNvPr id="27" name="文本框 26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03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064760" y="2585701"/>
              <a:ext cx="21977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运放的应用和分类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3" name="直接连接符 32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/>
          <p:cNvSpPr txBox="1"/>
          <p:nvPr/>
        </p:nvSpPr>
        <p:spPr>
          <a:xfrm>
            <a:off x="1176020" y="1459865"/>
            <a:ext cx="1785620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00000"/>
              </a:lnSpc>
              <a:buClrTx/>
              <a:buSzTx/>
              <a:buFontTx/>
            </a:pP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运放的应用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58570" y="2074545"/>
            <a:ext cx="2481580" cy="4235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二、前后级隔离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350510" y="2419350"/>
            <a:ext cx="5378450" cy="2834640"/>
            <a:chOff x="8426" y="3810"/>
            <a:chExt cx="8470" cy="4464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8426" y="3810"/>
              <a:ext cx="8470" cy="3820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11771" y="7724"/>
              <a:ext cx="1781" cy="5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电压跟随器</a:t>
              </a:r>
              <a:endPara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176020" y="3451225"/>
            <a:ext cx="4062095" cy="68135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起到隔离作用，防止前级波动影响后级输入。</a:t>
            </a:r>
            <a:endParaRPr lang="zh-CN" altLang="en-US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可以提高带载能力。</a:t>
            </a:r>
            <a:endParaRPr lang="zh-CN" altLang="en-US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176020" y="2806700"/>
            <a:ext cx="1813560" cy="386080"/>
            <a:chOff x="1852" y="4420"/>
            <a:chExt cx="2856" cy="608"/>
          </a:xfrm>
        </p:grpSpPr>
        <p:sp>
          <p:nvSpPr>
            <p:cNvPr id="8" name="文本框 7"/>
            <p:cNvSpPr txBox="1"/>
            <p:nvPr/>
          </p:nvSpPr>
          <p:spPr>
            <a:xfrm>
              <a:off x="1852" y="4420"/>
              <a:ext cx="1568" cy="6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可以发现</a:t>
              </a:r>
              <a:endPara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" name="文本框 9"/>
                <p:cNvSpPr txBox="1"/>
                <p:nvPr/>
              </p:nvSpPr>
              <p:spPr>
                <a:xfrm>
                  <a:off x="3164" y="4420"/>
                  <a:ext cx="1545" cy="6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1600" i="1" dirty="0" smtClean="0"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1600" i="1" dirty="0" smtClean="0"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𝑜</m:t>
                            </m:r>
                          </m:sub>
                        </m:sSub>
                      </m:oMath>
                    </m:oMathPara>
                  </a14:m>
                  <a:endParaRPr lang="en-US" altLang="zh-CN" sz="1600" i="1" dirty="0" smtClean="0">
                    <a:latin typeface="Cambria Math" panose="02040503050406030204" charset="0"/>
                    <a:ea typeface="微软雅黑" panose="020B0503020204020204" pitchFamily="34" charset="-122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10" name="文本框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64" y="4420"/>
                  <a:ext cx="1545" cy="608"/>
                </a:xfrm>
                <a:prstGeom prst="rect">
                  <a:avLst/>
                </a:prstGeom>
                <a:blipFill rotWithShape="1">
                  <a:blip r:embed="rId2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1600200" y="280461"/>
            <a:ext cx="8974493" cy="937895"/>
            <a:chOff x="1600200" y="2354561"/>
            <a:chExt cx="8974493" cy="937895"/>
          </a:xfrm>
        </p:grpSpPr>
        <p:sp>
          <p:nvSpPr>
            <p:cNvPr id="27" name="文本框 26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03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064760" y="2585701"/>
              <a:ext cx="21977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运放的应用和分类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3" name="直接连接符 32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/>
          <p:cNvSpPr txBox="1"/>
          <p:nvPr/>
        </p:nvSpPr>
        <p:spPr>
          <a:xfrm>
            <a:off x="1176020" y="1459865"/>
            <a:ext cx="1785620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00000"/>
              </a:lnSpc>
              <a:buClrTx/>
              <a:buSzTx/>
              <a:buFontTx/>
            </a:pP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运放的应用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58570" y="2074545"/>
            <a:ext cx="2481580" cy="4235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三、比较器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8820" y="2498090"/>
            <a:ext cx="5344160" cy="39522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960" y="1265555"/>
            <a:ext cx="4920615" cy="5184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1600200" y="280461"/>
            <a:ext cx="8974493" cy="937895"/>
            <a:chOff x="1600200" y="2354561"/>
            <a:chExt cx="8974493" cy="937895"/>
          </a:xfrm>
        </p:grpSpPr>
        <p:sp>
          <p:nvSpPr>
            <p:cNvPr id="27" name="文本框 26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03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064760" y="2585701"/>
              <a:ext cx="21977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运放的应用和分类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3" name="直接连接符 32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/>
          <p:cNvSpPr txBox="1"/>
          <p:nvPr/>
        </p:nvSpPr>
        <p:spPr>
          <a:xfrm>
            <a:off x="1176020" y="1459865"/>
            <a:ext cx="1785620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00000"/>
              </a:lnSpc>
              <a:buClrTx/>
              <a:buSzTx/>
              <a:buFontTx/>
            </a:pP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运放的应用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58570" y="2074545"/>
            <a:ext cx="2481580" cy="4235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四、其他应用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26565" y="2707005"/>
            <a:ext cx="8488045" cy="38608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电压电流采样、有源滤波器、恒压源或恒流源、信号发生器（方波、三角波、正弦波等）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......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1600200" y="280461"/>
            <a:ext cx="8974493" cy="937895"/>
            <a:chOff x="1600200" y="2354561"/>
            <a:chExt cx="8974493" cy="937895"/>
          </a:xfrm>
        </p:grpSpPr>
        <p:sp>
          <p:nvSpPr>
            <p:cNvPr id="27" name="文本框 26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03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064760" y="2585701"/>
              <a:ext cx="219773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运放的应用和分类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3" name="直接连接符 32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/>
          <p:cNvSpPr txBox="1"/>
          <p:nvPr/>
        </p:nvSpPr>
        <p:spPr>
          <a:xfrm>
            <a:off x="1176020" y="1459865"/>
            <a:ext cx="1785620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00000"/>
              </a:lnSpc>
              <a:buClrTx/>
              <a:buSzTx/>
              <a:buFontTx/>
            </a:pP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运放的分类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58570" y="2074545"/>
            <a:ext cx="2481580" cy="4235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一、按工作原理分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31340" y="2552065"/>
            <a:ext cx="4965700" cy="38608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电压放大型、电流放大型、互阻放大型、跨导放大型。</a:t>
            </a:r>
            <a:endParaRPr lang="zh-CN" altLang="en-US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58570" y="2992120"/>
            <a:ext cx="2481580" cy="4235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二、按性能指标分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31340" y="3519805"/>
            <a:ext cx="6075045" cy="38608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分通用型与专用型，专用型中又有高阻型、高精度型、高速型等。</a:t>
            </a:r>
            <a:endParaRPr lang="zh-CN" altLang="en-US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56995" y="3996690"/>
            <a:ext cx="2481580" cy="4235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三、按功能分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31340" y="4487545"/>
            <a:ext cx="4774565" cy="38608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仪表放大器、可控增益放大器、隔离放大器等</a:t>
            </a:r>
            <a:r>
              <a:rPr lang="zh-CN" altLang="en-US" sz="1200" dirty="0" smtClean="0"/>
              <a:t>。</a:t>
            </a:r>
            <a:endParaRPr lang="zh-CN" altLang="en-US" sz="1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2" grpId="0"/>
      <p:bldP spid="7" grpId="0"/>
      <p:bldP spid="8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976627" y="2326746"/>
            <a:ext cx="4641058" cy="2204508"/>
            <a:chOff x="5770111" y="2470354"/>
            <a:chExt cx="4641058" cy="2204508"/>
          </a:xfrm>
        </p:grpSpPr>
        <p:sp>
          <p:nvSpPr>
            <p:cNvPr id="21" name="文本框 20"/>
            <p:cNvSpPr txBox="1"/>
            <p:nvPr/>
          </p:nvSpPr>
          <p:spPr>
            <a:xfrm>
              <a:off x="5770111" y="3827386"/>
              <a:ext cx="4641058" cy="84747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对数据手册及其阅读方法的一点说明。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5770111" y="2470354"/>
              <a:ext cx="4641058" cy="9233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dist"/>
              <a:r>
                <a:rPr lang="zh-CN" altLang="en-US" sz="5400" b="1" dirty="0">
                  <a:latin typeface="+mj-ea"/>
                  <a:ea typeface="+mj-ea"/>
                </a:rPr>
                <a:t>简说数据手册</a:t>
              </a:r>
              <a:endParaRPr lang="zh-CN" altLang="en-US" sz="5400" b="1" dirty="0">
                <a:latin typeface="+mj-ea"/>
                <a:ea typeface="+mj-ea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5770111" y="3327823"/>
              <a:ext cx="4641058" cy="2963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dist">
                <a:lnSpc>
                  <a:spcPct val="120000"/>
                </a:lnSpc>
              </a:pPr>
              <a:endParaRPr lang="zh-CN" altLang="en-US" sz="1200" dirty="0">
                <a:latin typeface="+mn-ea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660400" y="2326732"/>
            <a:ext cx="2231380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dist"/>
            <a:r>
              <a:rPr lang="en-US" altLang="zh-CN" sz="5400" dirty="0">
                <a:ln w="6350">
                  <a:solidFill>
                    <a:schemeClr val="tx2"/>
                  </a:solidFill>
                </a:ln>
                <a:noFill/>
                <a:effectLst/>
                <a:ea typeface="微软雅黑" panose="020B0503020204020204" pitchFamily="34" charset="-122"/>
              </a:rPr>
              <a:t>Part 04</a:t>
            </a:r>
            <a:endParaRPr lang="zh-CN" altLang="en-US" sz="5400" dirty="0">
              <a:ln w="6350">
                <a:solidFill>
                  <a:schemeClr val="tx2"/>
                </a:solidFill>
              </a:ln>
              <a:noFill/>
              <a:effectLst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60400" y="3423273"/>
            <a:ext cx="3385542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dist"/>
            <a:r>
              <a:rPr lang="zh-CN" altLang="en-US" sz="6600" b="1" dirty="0">
                <a:ln w="6350">
                  <a:solidFill>
                    <a:schemeClr val="tx2"/>
                  </a:solidFill>
                </a:ln>
                <a:noFill/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lang="zh-CN" altLang="en-US" sz="6600" b="1" dirty="0">
              <a:ln w="6350">
                <a:solidFill>
                  <a:schemeClr val="tx2"/>
                </a:solidFill>
              </a:ln>
              <a:noFill/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600200" y="280461"/>
            <a:ext cx="8974493" cy="629611"/>
            <a:chOff x="1600200" y="2354561"/>
            <a:chExt cx="8974493" cy="629611"/>
          </a:xfrm>
        </p:grpSpPr>
        <p:sp>
          <p:nvSpPr>
            <p:cNvPr id="28" name="文本框 27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04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064968" y="2585392"/>
              <a:ext cx="206206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简说数据手册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9" name="直接连接符 38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组合 32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6" name="直接连接符 35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文本框 1"/>
          <p:cNvSpPr txBox="1"/>
          <p:nvPr/>
        </p:nvSpPr>
        <p:spPr>
          <a:xfrm>
            <a:off x="0" y="2840355"/>
            <a:ext cx="4488180" cy="14198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数据手册（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Data Sheet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）是描述器件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特性的最原始资料。建议去生产厂家官网查看，一般都很权威。看的时候不必过于仔细，粗略地看自己需要的信息就可以。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" name="图片 2" descr="找数据手册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21555" y="1642110"/>
            <a:ext cx="6685280" cy="3816985"/>
          </a:xfrm>
          <a:prstGeom prst="rect">
            <a:avLst/>
          </a:prstGeom>
        </p:spPr>
      </p:pic>
      <p:pic>
        <p:nvPicPr>
          <p:cNvPr id="5" name="图片 4" descr="找数据手册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115" y="1343660"/>
            <a:ext cx="6614795" cy="4170045"/>
          </a:xfrm>
          <a:prstGeom prst="rect">
            <a:avLst/>
          </a:prstGeom>
        </p:spPr>
      </p:pic>
      <p:pic>
        <p:nvPicPr>
          <p:cNvPr id="6" name="图片 5" descr="找数据手册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2655" y="968375"/>
            <a:ext cx="5058410" cy="52558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本框 41"/>
          <p:cNvSpPr txBox="1"/>
          <p:nvPr/>
        </p:nvSpPr>
        <p:spPr>
          <a:xfrm>
            <a:off x="3489386" y="3632200"/>
            <a:ext cx="2150875" cy="4705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dist"/>
            <a:r>
              <a:rPr lang="zh-CN" altLang="en-US" sz="2400" b="1" dirty="0">
                <a:latin typeface="+mj-ea"/>
                <a:ea typeface="+mj-ea"/>
              </a:rPr>
              <a:t>简单介绍运放</a:t>
            </a:r>
            <a:endParaRPr lang="zh-CN" altLang="en-US" sz="2400" b="1" dirty="0">
              <a:latin typeface="+mj-ea"/>
              <a:ea typeface="+mj-ea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3489387" y="4084129"/>
            <a:ext cx="2150875" cy="2033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>
              <a:lnSpc>
                <a:spcPct val="120000"/>
              </a:lnSpc>
            </a:pPr>
            <a:endParaRPr lang="zh-CN" altLang="en-US" sz="900" dirty="0">
              <a:latin typeface="+mn-ea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2728531" y="3629615"/>
            <a:ext cx="660471" cy="660471"/>
          </a:xfrm>
          <a:prstGeom prst="ellipse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861556" y="3747004"/>
            <a:ext cx="394420" cy="42569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just"/>
            <a:r>
              <a:rPr lang="en-US" altLang="zh-CN" sz="2800" dirty="0">
                <a:solidFill>
                  <a:schemeClr val="bg1"/>
                </a:solidFill>
              </a:rPr>
              <a:t>01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312594" y="3632200"/>
            <a:ext cx="2150875" cy="4705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dist"/>
            <a:r>
              <a:rPr lang="zh-CN" altLang="en-US" sz="2400" b="1" dirty="0">
                <a:latin typeface="+mj-ea"/>
                <a:ea typeface="+mj-ea"/>
              </a:rPr>
              <a:t>运放特性分析</a:t>
            </a:r>
            <a:endParaRPr lang="zh-CN" altLang="en-US" sz="2400" b="1" dirty="0">
              <a:latin typeface="+mj-ea"/>
              <a:ea typeface="+mj-ea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312594" y="4084129"/>
            <a:ext cx="2150875" cy="2033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>
              <a:lnSpc>
                <a:spcPct val="120000"/>
              </a:lnSpc>
            </a:pPr>
            <a:endParaRPr lang="zh-CN" altLang="en-US" sz="900" dirty="0">
              <a:latin typeface="+mn-ea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6551739" y="3629615"/>
            <a:ext cx="660471" cy="660471"/>
          </a:xfrm>
          <a:prstGeom prst="ellipse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684764" y="3747004"/>
            <a:ext cx="394420" cy="42569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just"/>
            <a:r>
              <a:rPr lang="en-US" altLang="zh-CN" sz="2800" dirty="0">
                <a:solidFill>
                  <a:schemeClr val="bg1"/>
                </a:solidFill>
              </a:rPr>
              <a:t>02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3489325" y="4916170"/>
            <a:ext cx="2333625" cy="470535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dist"/>
            <a:r>
              <a:rPr lang="zh-CN" altLang="en-US" sz="2400" b="1" dirty="0">
                <a:latin typeface="+mj-ea"/>
                <a:ea typeface="+mj-ea"/>
              </a:rPr>
              <a:t>运放应用及分类</a:t>
            </a:r>
            <a:endParaRPr lang="zh-CN" altLang="en-US" sz="2400" b="1" dirty="0">
              <a:latin typeface="+mj-ea"/>
              <a:ea typeface="+mj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3489387" y="5368270"/>
            <a:ext cx="2150875" cy="2033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>
              <a:lnSpc>
                <a:spcPct val="120000"/>
              </a:lnSpc>
            </a:pPr>
            <a:endParaRPr lang="zh-CN" altLang="en-US" sz="900" dirty="0">
              <a:latin typeface="+mn-ea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2728531" y="4913756"/>
            <a:ext cx="660471" cy="660471"/>
          </a:xfrm>
          <a:prstGeom prst="ellipse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2861556" y="5031145"/>
            <a:ext cx="394420" cy="42569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just"/>
            <a:r>
              <a:rPr lang="en-US" altLang="zh-CN" sz="2800" dirty="0">
                <a:solidFill>
                  <a:schemeClr val="bg1"/>
                </a:solidFill>
              </a:rPr>
              <a:t>03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7312594" y="4916341"/>
            <a:ext cx="2150875" cy="4705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dist"/>
            <a:r>
              <a:rPr lang="zh-CN" altLang="en-US" sz="2400" b="1" dirty="0">
                <a:latin typeface="+mj-ea"/>
                <a:ea typeface="+mj-ea"/>
              </a:rPr>
              <a:t>简说数据手册</a:t>
            </a:r>
            <a:endParaRPr lang="zh-CN" altLang="en-US" sz="2400" b="1" dirty="0">
              <a:latin typeface="+mj-ea"/>
              <a:ea typeface="+mj-ea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7312594" y="5368270"/>
            <a:ext cx="2150875" cy="2033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>
              <a:lnSpc>
                <a:spcPct val="120000"/>
              </a:lnSpc>
            </a:pPr>
            <a:endParaRPr lang="zh-CN" altLang="en-US" sz="900" dirty="0">
              <a:latin typeface="+mn-ea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6551739" y="4913756"/>
            <a:ext cx="660471" cy="660471"/>
          </a:xfrm>
          <a:prstGeom prst="ellipse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6684764" y="5031145"/>
            <a:ext cx="394420" cy="42569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just"/>
            <a:r>
              <a:rPr lang="en-US" altLang="zh-CN" sz="2800" dirty="0">
                <a:solidFill>
                  <a:schemeClr val="bg1"/>
                </a:solidFill>
              </a:rPr>
              <a:t>04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048000" y="477831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54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目录</a:t>
            </a:r>
            <a:endParaRPr lang="en-US" altLang="zh-CN" sz="3600" b="1" dirty="0">
              <a:ln>
                <a:solidFill>
                  <a:schemeClr val="tx2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048000" y="1359431"/>
            <a:ext cx="6096000" cy="628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ea typeface="+mj-ea"/>
              </a:rPr>
              <a:t>CONTENTS</a:t>
            </a:r>
            <a:endParaRPr lang="zh-CN" altLang="en-US" sz="6600" dirty="0">
              <a:ea typeface="+mj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600200" y="280461"/>
            <a:ext cx="8974493" cy="629611"/>
            <a:chOff x="1600200" y="2354561"/>
            <a:chExt cx="8974493" cy="629611"/>
          </a:xfrm>
        </p:grpSpPr>
        <p:sp>
          <p:nvSpPr>
            <p:cNvPr id="28" name="文本框 27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04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064968" y="2585392"/>
              <a:ext cx="206206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简说数据手册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9" name="直接连接符 38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组合 32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6" name="直接连接符 35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文本框 1"/>
          <p:cNvSpPr txBox="1"/>
          <p:nvPr/>
        </p:nvSpPr>
        <p:spPr>
          <a:xfrm>
            <a:off x="902335" y="2884805"/>
            <a:ext cx="4488180" cy="108775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首页一般会给出突出特征、应用场景、引脚分布图、封装等信息，可以对器件有大致的了解。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39815" y="910590"/>
            <a:ext cx="4752340" cy="5770880"/>
            <a:chOff x="9669" y="1434"/>
            <a:chExt cx="7484" cy="9088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0052" y="1434"/>
              <a:ext cx="6241" cy="4831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69" y="6336"/>
              <a:ext cx="7485" cy="4187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600200" y="280461"/>
            <a:ext cx="8974493" cy="629611"/>
            <a:chOff x="1600200" y="2354561"/>
            <a:chExt cx="8974493" cy="629611"/>
          </a:xfrm>
        </p:grpSpPr>
        <p:sp>
          <p:nvSpPr>
            <p:cNvPr id="28" name="文本框 27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04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064968" y="2585392"/>
              <a:ext cx="206206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简说数据手册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9" name="直接连接符 38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组合 32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6" name="直接连接符 35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/>
          <p:cNvSpPr txBox="1"/>
          <p:nvPr/>
        </p:nvSpPr>
        <p:spPr>
          <a:xfrm>
            <a:off x="725805" y="2451735"/>
            <a:ext cx="3261360" cy="20840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性能规格（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Electrical Characteristics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），描述了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器件的大部分参数。对于最值，要区分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不得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和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不会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。找目标参数时可以看单位找，会快一点。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72405" y="1037590"/>
            <a:ext cx="5864860" cy="5556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600200" y="280461"/>
            <a:ext cx="8974493" cy="629611"/>
            <a:chOff x="1600200" y="2354561"/>
            <a:chExt cx="8974493" cy="629611"/>
          </a:xfrm>
        </p:grpSpPr>
        <p:sp>
          <p:nvSpPr>
            <p:cNvPr id="28" name="文本框 27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04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064968" y="2585392"/>
              <a:ext cx="206206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简说数据手册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9" name="直接连接符 38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组合 32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6" name="直接连接符 35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文本框 6"/>
          <p:cNvSpPr txBox="1"/>
          <p:nvPr/>
        </p:nvSpPr>
        <p:spPr>
          <a:xfrm>
            <a:off x="1149350" y="2300605"/>
            <a:ext cx="2687320" cy="274828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绝对最大额定值（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bsolute 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aximum 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atings）描述了器件的绝对参数。表中参数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超过额定数值就会造成器件损坏。一定要看！不要在烧芯片的边缘疯狂试探！</a:t>
            </a:r>
            <a:endParaRPr lang="zh-CN" altLang="en-US" sz="18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29505" y="2150110"/>
            <a:ext cx="6565900" cy="2673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600200" y="280461"/>
            <a:ext cx="8974493" cy="629611"/>
            <a:chOff x="1600200" y="2354561"/>
            <a:chExt cx="8974493" cy="629611"/>
          </a:xfrm>
        </p:grpSpPr>
        <p:sp>
          <p:nvSpPr>
            <p:cNvPr id="28" name="文本框 27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04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064968" y="2585392"/>
              <a:ext cx="206206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简说数据手册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9" name="直接连接符 38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组合 32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6" name="直接连接符 35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" name="文本框 7"/>
          <p:cNvSpPr txBox="1"/>
          <p:nvPr/>
        </p:nvSpPr>
        <p:spPr>
          <a:xfrm>
            <a:off x="1600200" y="2717800"/>
            <a:ext cx="2849880" cy="20840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应用（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pplication）描述了器件的具体应用。里面给出的电路图是器件的典型应用电路，基本可以直接拿过来用，而且旁边通常会附上详细说明。</a:t>
            </a:r>
            <a:endParaRPr lang="zh-CN" altLang="en-US" sz="18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72150" y="1097280"/>
            <a:ext cx="5283835" cy="53251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600200" y="280461"/>
            <a:ext cx="8974493" cy="629611"/>
            <a:chOff x="1600200" y="2354561"/>
            <a:chExt cx="8974493" cy="629611"/>
          </a:xfrm>
        </p:grpSpPr>
        <p:sp>
          <p:nvSpPr>
            <p:cNvPr id="28" name="文本框 27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04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064968" y="2585392"/>
              <a:ext cx="206206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联系方式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39" name="直接连接符 38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组合 32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36" name="直接连接符 35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文本框 3"/>
          <p:cNvSpPr txBox="1"/>
          <p:nvPr/>
        </p:nvSpPr>
        <p:spPr>
          <a:xfrm>
            <a:off x="622300" y="2756535"/>
            <a:ext cx="3248660" cy="9772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问问题或者聊天都可以！</a:t>
            </a:r>
            <a:endParaRPr lang="zh-CN" altLang="en-US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欢迎大家！</a:t>
            </a:r>
            <a:endParaRPr lang="zh-CN" altLang="en-US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56760" y="1270635"/>
            <a:ext cx="6851650" cy="4959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 hidden="1"/>
          <p:cNvSpPr/>
          <p:nvPr/>
        </p:nvSpPr>
        <p:spPr>
          <a:xfrm>
            <a:off x="3977640" y="0"/>
            <a:ext cx="8214360" cy="6858000"/>
          </a:xfrm>
          <a:prstGeom prst="rect">
            <a:avLst/>
          </a:prstGeom>
          <a:gradFill>
            <a:gsLst>
              <a:gs pos="25000">
                <a:srgbClr val="FFEBCE"/>
              </a:gs>
              <a:gs pos="68000">
                <a:srgbClr val="FFCEB3"/>
              </a:gs>
              <a:gs pos="0">
                <a:srgbClr val="FFEBCE">
                  <a:alpha val="0"/>
                </a:srgbClr>
              </a:gs>
              <a:gs pos="100000">
                <a:srgbClr val="FFCEB3"/>
              </a:gs>
            </a:gsLst>
            <a:lin ang="0" scaled="0"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98320" y="2246449"/>
            <a:ext cx="8595360" cy="112747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zh-CN" altLang="en-US" sz="7200" b="1" dirty="0">
                <a:latin typeface="+mj-ea"/>
                <a:ea typeface="+mj-ea"/>
              </a:rPr>
              <a:t>感谢观看</a:t>
            </a:r>
            <a:endParaRPr lang="zh-CN" altLang="en-US" sz="7200" b="1" dirty="0"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99560" y="3436343"/>
            <a:ext cx="3992880" cy="29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en-US" altLang="zh-CN" sz="1200" dirty="0"/>
              <a:t>Thanks for watching</a:t>
            </a:r>
            <a:endParaRPr lang="en-US" altLang="zh-CN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976627" y="2326746"/>
            <a:ext cx="4641058" cy="2204508"/>
            <a:chOff x="5770111" y="2470354"/>
            <a:chExt cx="4641058" cy="2204508"/>
          </a:xfrm>
        </p:grpSpPr>
        <p:sp>
          <p:nvSpPr>
            <p:cNvPr id="21" name="文本框 20"/>
            <p:cNvSpPr txBox="1"/>
            <p:nvPr/>
          </p:nvSpPr>
          <p:spPr>
            <a:xfrm>
              <a:off x="5770111" y="3827386"/>
              <a:ext cx="4641058" cy="84747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运放是什么？为什么要用运放？</a:t>
              </a:r>
              <a:endPara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5770111" y="2470354"/>
              <a:ext cx="4641058" cy="9233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dist"/>
              <a:r>
                <a:rPr lang="zh-CN" altLang="en-US" sz="5400" b="1" dirty="0">
                  <a:latin typeface="+mj-ea"/>
                  <a:ea typeface="+mj-ea"/>
                </a:rPr>
                <a:t>简单介绍运放</a:t>
              </a:r>
              <a:endParaRPr lang="zh-CN" altLang="en-US" sz="5400" b="1" dirty="0">
                <a:latin typeface="+mj-ea"/>
                <a:ea typeface="+mj-ea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5770111" y="3327823"/>
              <a:ext cx="4641058" cy="2963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dist">
                <a:lnSpc>
                  <a:spcPct val="120000"/>
                </a:lnSpc>
              </a:pPr>
              <a:endParaRPr lang="zh-CN" altLang="en-US" sz="1200" dirty="0">
                <a:latin typeface="+mn-ea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660400" y="2326732"/>
            <a:ext cx="2231380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dist"/>
            <a:r>
              <a:rPr lang="en-US" altLang="zh-CN" sz="5400" dirty="0">
                <a:ln w="6350">
                  <a:solidFill>
                    <a:schemeClr val="tx2"/>
                  </a:solidFill>
                </a:ln>
                <a:noFill/>
                <a:effectLst/>
                <a:ea typeface="微软雅黑" panose="020B0503020204020204" pitchFamily="34" charset="-122"/>
              </a:rPr>
              <a:t>Part 01</a:t>
            </a:r>
            <a:endParaRPr lang="zh-CN" altLang="en-US" sz="5400" dirty="0">
              <a:ln w="6350">
                <a:solidFill>
                  <a:schemeClr val="tx2"/>
                </a:solidFill>
              </a:ln>
              <a:noFill/>
              <a:effectLst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60400" y="3423273"/>
            <a:ext cx="3385542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dist"/>
            <a:r>
              <a:rPr lang="zh-CN" altLang="en-US" sz="6600" b="1" dirty="0">
                <a:ln w="6350">
                  <a:solidFill>
                    <a:schemeClr val="tx2"/>
                  </a:solidFill>
                </a:ln>
                <a:noFill/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endParaRPr lang="zh-CN" altLang="en-US" sz="6600" b="1" dirty="0">
              <a:ln w="6350">
                <a:solidFill>
                  <a:schemeClr val="tx2"/>
                </a:solidFill>
              </a:ln>
              <a:noFill/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1600200" y="280461"/>
            <a:ext cx="8974493" cy="629611"/>
            <a:chOff x="1600200" y="2354561"/>
            <a:chExt cx="8974493" cy="629611"/>
          </a:xfrm>
        </p:grpSpPr>
        <p:sp>
          <p:nvSpPr>
            <p:cNvPr id="43" name="文本框 42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01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5064968" y="2585392"/>
              <a:ext cx="206206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简单介绍运放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49" name="直接连接符 48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组合 45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6" name="文本框 195"/>
          <p:cNvSpPr txBox="1"/>
          <p:nvPr/>
        </p:nvSpPr>
        <p:spPr>
          <a:xfrm>
            <a:off x="694804" y="2360800"/>
            <a:ext cx="5401195" cy="95532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运放的全称为运算放大器，是一种集成了多级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放大电路（主要由晶体管组成）的集成器件。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94805" y="1549791"/>
            <a:ext cx="2124364" cy="38404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运放是什么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94804" y="3596437"/>
            <a:ext cx="5401195" cy="95532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运放具有高性能，低成本的特点，在电子电路中应用广泛。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94690" y="4934585"/>
            <a:ext cx="6869430" cy="423545"/>
          </a:xfrm>
          <a:prstGeom prst="rect">
            <a:avLst/>
          </a:prstGeom>
          <a:noFill/>
        </p:spPr>
        <p:txBody>
          <a:bodyPr wrap="none" anchor="t">
            <a:spAutoFit/>
          </a:bodyPr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不必弄清工作原理，了解特性，把它当做“黑盒子”使用就好。</a:t>
            </a:r>
            <a:endParaRPr lang="zh-CN" altLang="en-US" sz="1200" dirty="0" smtClean="0"/>
          </a:p>
        </p:txBody>
      </p:sp>
      <p:pic>
        <p:nvPicPr>
          <p:cNvPr id="3" name="图片 2" descr="op07外型图1"/>
          <p:cNvPicPr>
            <a:picLocks noChangeAspect="1"/>
          </p:cNvPicPr>
          <p:nvPr/>
        </p:nvPicPr>
        <p:blipFill>
          <a:blip r:embed="rId1"/>
          <a:srcRect t="3185"/>
          <a:stretch>
            <a:fillRect/>
          </a:stretch>
        </p:blipFill>
        <p:spPr>
          <a:xfrm>
            <a:off x="7767955" y="1752600"/>
            <a:ext cx="2586355" cy="1563370"/>
          </a:xfrm>
          <a:prstGeom prst="rect">
            <a:avLst/>
          </a:prstGeom>
        </p:spPr>
      </p:pic>
      <p:pic>
        <p:nvPicPr>
          <p:cNvPr id="4" name="图片 3" descr="op07外型图2"/>
          <p:cNvPicPr>
            <a:picLocks noChangeAspect="1"/>
          </p:cNvPicPr>
          <p:nvPr/>
        </p:nvPicPr>
        <p:blipFill>
          <a:blip r:embed="rId2"/>
          <a:srcRect l="1639" t="3090" r="832" b="2633"/>
          <a:stretch>
            <a:fillRect/>
          </a:stretch>
        </p:blipFill>
        <p:spPr>
          <a:xfrm>
            <a:off x="7747635" y="3649980"/>
            <a:ext cx="2606675" cy="156908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7110095" y="2029460"/>
            <a:ext cx="4161155" cy="3112135"/>
            <a:chOff x="11197" y="3196"/>
            <a:chExt cx="6553" cy="4901"/>
          </a:xfrm>
        </p:grpSpPr>
        <p:pic>
          <p:nvPicPr>
            <p:cNvPr id="5" name="图片 4" descr="op07内部结构图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197" y="3196"/>
              <a:ext cx="6553" cy="4409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3512" y="7605"/>
              <a:ext cx="1924" cy="4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en-US" altLang="zh-CN" sz="1200" b="1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OP07</a:t>
              </a:r>
              <a:r>
                <a:rPr lang="zh-CN" altLang="en-US" sz="1200" b="1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内部结构</a:t>
              </a:r>
              <a:endPara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96" grpId="0"/>
      <p:bldP spid="63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1600200" y="280461"/>
            <a:ext cx="8974493" cy="629611"/>
            <a:chOff x="1600200" y="2354561"/>
            <a:chExt cx="8974493" cy="629611"/>
          </a:xfrm>
        </p:grpSpPr>
        <p:sp>
          <p:nvSpPr>
            <p:cNvPr id="43" name="文本框 42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01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5064968" y="2585392"/>
              <a:ext cx="206206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简单介绍运放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49" name="直接连接符 48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组合 45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6" name="文本框 195"/>
          <p:cNvSpPr txBox="1"/>
          <p:nvPr/>
        </p:nvSpPr>
        <p:spPr>
          <a:xfrm>
            <a:off x="694804" y="2360800"/>
            <a:ext cx="5401195" cy="95532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主要是为了放大电信号。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94690" y="1550035"/>
            <a:ext cx="2387600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为什么要用运放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94690" y="3315970"/>
            <a:ext cx="4436110" cy="9550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放大有两方面的考虑，一是测量需求，二是驱动需求。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94690" y="4271010"/>
            <a:ext cx="4393565" cy="1087755"/>
          </a:xfrm>
          <a:prstGeom prst="rect">
            <a:avLst/>
          </a:prstGeom>
          <a:noFill/>
        </p:spPr>
        <p:txBody>
          <a:bodyPr wrap="square" anchor="t">
            <a:spAutoFit/>
          </a:bodyPr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当然，运放不止可以用来放大电信号，还可以对电信号进行检测、运算、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过滤等处理。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7" name="图片 6" descr="核舟"/>
          <p:cNvPicPr>
            <a:picLocks noChangeAspect="1"/>
          </p:cNvPicPr>
          <p:nvPr/>
        </p:nvPicPr>
        <p:blipFill>
          <a:blip r:embed="rId1"/>
          <a:srcRect t="38500"/>
          <a:stretch>
            <a:fillRect/>
          </a:stretch>
        </p:blipFill>
        <p:spPr>
          <a:xfrm>
            <a:off x="6720205" y="1245235"/>
            <a:ext cx="3268980" cy="2010410"/>
          </a:xfrm>
          <a:prstGeom prst="rect">
            <a:avLst/>
          </a:prstGeom>
        </p:spPr>
      </p:pic>
      <p:pic>
        <p:nvPicPr>
          <p:cNvPr id="8" name="图片 7" descr="杠杆"/>
          <p:cNvPicPr>
            <a:picLocks noChangeAspect="1"/>
          </p:cNvPicPr>
          <p:nvPr/>
        </p:nvPicPr>
        <p:blipFill>
          <a:blip r:embed="rId2"/>
          <a:srcRect b="12500"/>
          <a:stretch>
            <a:fillRect/>
          </a:stretch>
        </p:blipFill>
        <p:spPr>
          <a:xfrm>
            <a:off x="6720205" y="3590925"/>
            <a:ext cx="3429000" cy="200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96" grpId="0"/>
      <p:bldP spid="63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976627" y="2326746"/>
            <a:ext cx="4641058" cy="2204508"/>
            <a:chOff x="5770111" y="2470354"/>
            <a:chExt cx="4641058" cy="2204508"/>
          </a:xfrm>
        </p:grpSpPr>
        <p:sp>
          <p:nvSpPr>
            <p:cNvPr id="21" name="文本框 20"/>
            <p:cNvSpPr txBox="1"/>
            <p:nvPr/>
          </p:nvSpPr>
          <p:spPr>
            <a:xfrm>
              <a:off x="5770111" y="3827386"/>
              <a:ext cx="4641058" cy="84747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运放有什么特点？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5770111" y="2470354"/>
              <a:ext cx="4641058" cy="9233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dist"/>
              <a:r>
                <a:rPr lang="zh-CN" altLang="en-US" sz="5400" b="1" dirty="0">
                  <a:latin typeface="+mj-ea"/>
                  <a:ea typeface="+mj-ea"/>
                </a:rPr>
                <a:t>运放特性分析</a:t>
              </a:r>
              <a:endParaRPr lang="zh-CN" altLang="en-US" sz="5400" b="1" dirty="0">
                <a:latin typeface="+mj-ea"/>
                <a:ea typeface="+mj-ea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5770111" y="3327823"/>
              <a:ext cx="4641058" cy="2963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dist">
                <a:lnSpc>
                  <a:spcPct val="120000"/>
                </a:lnSpc>
              </a:pPr>
              <a:endParaRPr lang="en-US" altLang="zh-CN" sz="1200" dirty="0">
                <a:latin typeface="+mn-ea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660400" y="2326732"/>
            <a:ext cx="2231380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dist"/>
            <a:r>
              <a:rPr lang="en-US" altLang="zh-CN" sz="5400" dirty="0">
                <a:ln w="6350">
                  <a:solidFill>
                    <a:schemeClr val="tx2"/>
                  </a:solidFill>
                </a:ln>
                <a:noFill/>
                <a:effectLst/>
                <a:ea typeface="微软雅黑" panose="020B0503020204020204" pitchFamily="34" charset="-122"/>
              </a:rPr>
              <a:t>Part 02</a:t>
            </a:r>
            <a:endParaRPr lang="zh-CN" altLang="en-US" sz="5400" dirty="0">
              <a:ln w="6350">
                <a:solidFill>
                  <a:schemeClr val="tx2"/>
                </a:solidFill>
              </a:ln>
              <a:noFill/>
              <a:effectLst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57995" y="3423273"/>
            <a:ext cx="3390352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dist"/>
            <a:r>
              <a:rPr lang="zh-CN" altLang="en-US" sz="6600" b="1" dirty="0">
                <a:ln w="6350">
                  <a:solidFill>
                    <a:schemeClr val="tx2"/>
                  </a:solidFill>
                </a:ln>
                <a:noFill/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zh-CN" altLang="en-US" sz="6600" b="1" dirty="0">
              <a:ln w="6350">
                <a:solidFill>
                  <a:schemeClr val="tx2"/>
                </a:solidFill>
              </a:ln>
              <a:noFill/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694690" y="1550035"/>
            <a:ext cx="2387600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基本特性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94690" y="3660140"/>
            <a:ext cx="4436110" cy="508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输入阻抗大，输出阻抗小。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94690" y="4271010"/>
            <a:ext cx="4393565" cy="1087755"/>
          </a:xfrm>
          <a:prstGeom prst="rect">
            <a:avLst/>
          </a:prstGeom>
          <a:noFill/>
        </p:spPr>
        <p:txBody>
          <a:bodyPr wrap="square" anchor="t">
            <a:spAutoFit/>
          </a:bodyPr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输入端存在虚短与虚断。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just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（虚断是运放的固有特性，虚短是深度负反馈的结果）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7110095" y="1391920"/>
            <a:ext cx="3156585" cy="2314575"/>
            <a:chOff x="11197" y="2192"/>
            <a:chExt cx="4971" cy="3645"/>
          </a:xfrm>
        </p:grpSpPr>
        <p:pic>
          <p:nvPicPr>
            <p:cNvPr id="3" name="图片 2" descr="C:\Users\25405\Desktop\硬件讲座素材\运放符号图.jpg运放符号图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11197" y="2192"/>
              <a:ext cx="4971" cy="2566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2824" y="5287"/>
              <a:ext cx="2010" cy="5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标准运放符号</a:t>
              </a:r>
              <a:endPara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600200" y="280461"/>
            <a:ext cx="8974493" cy="629611"/>
            <a:chOff x="1600200" y="2354561"/>
            <a:chExt cx="8974493" cy="629611"/>
          </a:xfrm>
        </p:grpSpPr>
        <p:sp>
          <p:nvSpPr>
            <p:cNvPr id="31" name="文本框 30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02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5064968" y="2585392"/>
              <a:ext cx="206206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运放特性分析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9" name="直接连接符 8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11" name="直接连接符 10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组合 14"/>
          <p:cNvGrpSpPr/>
          <p:nvPr/>
        </p:nvGrpSpPr>
        <p:grpSpPr>
          <a:xfrm>
            <a:off x="6040755" y="3838575"/>
            <a:ext cx="2399030" cy="2226310"/>
            <a:chOff x="9513" y="6045"/>
            <a:chExt cx="3778" cy="3506"/>
          </a:xfrm>
        </p:grpSpPr>
        <p:pic>
          <p:nvPicPr>
            <p:cNvPr id="4" name="图片 3" descr="op07引脚分布图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13" y="6045"/>
              <a:ext cx="3779" cy="2813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10125" y="9001"/>
              <a:ext cx="2555" cy="5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en-US" altLang="zh-CN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OP07</a:t>
              </a:r>
              <a:r>
                <a:rPr lang="zh-CN" alt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引脚配置图</a:t>
              </a:r>
              <a:endPara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8816340" y="3747135"/>
            <a:ext cx="2482850" cy="2358390"/>
            <a:chOff x="13884" y="5901"/>
            <a:chExt cx="3910" cy="3714"/>
          </a:xfrm>
        </p:grpSpPr>
        <p:pic>
          <p:nvPicPr>
            <p:cNvPr id="5" name="图片 4" descr="lm358引脚分布图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884" y="5901"/>
              <a:ext cx="3910" cy="3100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14541" y="9065"/>
              <a:ext cx="2748" cy="5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LM358引脚配置图</a:t>
              </a:r>
              <a:endPara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94690" y="2356485"/>
            <a:ext cx="5276215" cy="480695"/>
            <a:chOff x="1094" y="3711"/>
            <a:chExt cx="8309" cy="757"/>
          </a:xfrm>
        </p:grpSpPr>
        <p:sp>
          <p:nvSpPr>
            <p:cNvPr id="196" name="文本框 195"/>
            <p:cNvSpPr txBox="1"/>
            <p:nvPr/>
          </p:nvSpPr>
          <p:spPr>
            <a:xfrm>
              <a:off x="1094" y="3718"/>
              <a:ext cx="2318" cy="75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开环增益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0" algn="just">
                <a:lnSpc>
                  <a:spcPct val="120000"/>
                </a:lnSpc>
                <a:buFont typeface="Arial" panose="020B0604020202020204" pitchFamily="34" charset="0"/>
                <a:buNone/>
              </a:pPr>
              <a:endParaRPr lang="en-US" altLang="zh-CN" i="1" dirty="0">
                <a:solidFill>
                  <a:schemeClr val="tx1"/>
                </a:solidFill>
                <a:latin typeface="Cambria Math" panose="02040503050406030204" charset="0"/>
                <a:ea typeface="微软雅黑" panose="020B0503020204020204" pitchFamily="34" charset="-122"/>
                <a:cs typeface="Cambria Math" panose="02040503050406030204" charset="0"/>
              </a:endParaRPr>
            </a:p>
            <a:p>
              <a:pPr indent="0" algn="just">
                <a:lnSpc>
                  <a:spcPct val="120000"/>
                </a:lnSpc>
                <a:buFont typeface="Arial" panose="020B0604020202020204" pitchFamily="34" charset="0"/>
                <a:buNone/>
              </a:pP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543" y="3711"/>
              <a:ext cx="4349" cy="66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很大。对于理想运放，有</a:t>
              </a:r>
              <a:endPara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2" name="文本框 21"/>
                <p:cNvSpPr txBox="1"/>
                <p:nvPr/>
              </p:nvSpPr>
              <p:spPr>
                <a:xfrm>
                  <a:off x="7385" y="3746"/>
                  <a:ext cx="2019" cy="6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 xmlns:m="http://schemas.openxmlformats.org/officeDocument/2006/math">
                      <m:r>
                        <a:rPr lang="en-US" altLang="zh-CN" i="1" dirty="0">
                          <a:solidFill>
                            <a:schemeClr val="tx1"/>
                          </a:solidFill>
                          <a:latin typeface="Cambria Math" panose="02040503050406030204" charset="0"/>
                          <a:ea typeface="微软雅黑" panose="020B0503020204020204" pitchFamily="34" charset="-122"/>
                          <a:cs typeface="Cambria Math" panose="02040503050406030204" charset="0"/>
                        </a:rPr>
                        <m:t>𝐴</m:t>
                      </m:r>
                      <m:r>
                        <a:rPr lang="en-US" altLang="zh-CN" i="1" dirty="0">
                          <a:solidFill>
                            <a:schemeClr val="tx1"/>
                          </a:solidFill>
                          <a:latin typeface="Cambria Math" panose="02040503050406030204" charset="0"/>
                          <a:ea typeface="微软雅黑" panose="020B0503020204020204" pitchFamily="34" charset="-122"/>
                          <a:cs typeface="Cambria Math" panose="02040503050406030204" charset="0"/>
                        </a:rPr>
                        <m:t>→∞</m:t>
                      </m:r>
                    </m:oMath>
                  </a14:m>
                  <a:r>
                    <a:rPr lang="zh-CN" altLang="en-US" dirty="0">
                      <a:latin typeface="微软雅黑" panose="020B0503020204020204" pitchFamily="34" charset="-122"/>
                      <a:ea typeface="微软雅黑" panose="020B0503020204020204" pitchFamily="34" charset="-122"/>
                      <a:sym typeface="+mn-ea"/>
                    </a:rPr>
                    <a:t>。</a:t>
                  </a:r>
                  <a:endParaRPr lang="zh-CN" altLang="en-US" dirty="0" smtClean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endParaRPr>
                </a:p>
              </p:txBody>
            </p:sp>
          </mc:Choice>
          <mc:Fallback>
            <p:sp>
              <p:nvSpPr>
                <p:cNvPr id="22" name="文本框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85" y="3746"/>
                  <a:ext cx="2019" cy="667"/>
                </a:xfrm>
                <a:prstGeom prst="rect">
                  <a:avLst/>
                </a:prstGeom>
                <a:blipFill rotWithShape="1">
                  <a:blip r:embed="rId4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3" name="文本框 22"/>
                <p:cNvSpPr txBox="1"/>
                <p:nvPr/>
              </p:nvSpPr>
              <p:spPr>
                <a:xfrm>
                  <a:off x="3092" y="3756"/>
                  <a:ext cx="451" cy="6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i="1" dirty="0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𝐴</m:t>
                        </m:r>
                      </m:oMath>
                    </m:oMathPara>
                  </a14:m>
                  <a:endParaRPr lang="en-US" altLang="zh-CN" i="1" dirty="0" smtClean="0">
                    <a:solidFill>
                      <a:schemeClr val="tx1"/>
                    </a:solidFill>
                    <a:latin typeface="Cambria Math" panose="02040503050406030204" charset="0"/>
                    <a:ea typeface="微软雅黑" panose="020B0503020204020204" pitchFamily="34" charset="-122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23" name="文本框 2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92" y="3756"/>
                  <a:ext cx="451" cy="667"/>
                </a:xfrm>
                <a:prstGeom prst="rect">
                  <a:avLst/>
                </a:prstGeom>
                <a:blipFill rotWithShape="1">
                  <a:blip r:embed="rId5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7" name="组合 26"/>
          <p:cNvGrpSpPr/>
          <p:nvPr/>
        </p:nvGrpSpPr>
        <p:grpSpPr>
          <a:xfrm>
            <a:off x="694690" y="3005455"/>
            <a:ext cx="3888740" cy="486410"/>
            <a:chOff x="1094" y="4733"/>
            <a:chExt cx="6124" cy="766"/>
          </a:xfrm>
        </p:grpSpPr>
        <p:sp>
          <p:nvSpPr>
            <p:cNvPr id="18" name="文本框 17"/>
            <p:cNvSpPr txBox="1"/>
            <p:nvPr/>
          </p:nvSpPr>
          <p:spPr>
            <a:xfrm>
              <a:off x="1094" y="4733"/>
              <a:ext cx="2602" cy="76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传输特性为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6" name="文本框 25"/>
                <p:cNvSpPr txBox="1"/>
                <p:nvPr/>
              </p:nvSpPr>
              <p:spPr>
                <a:xfrm>
                  <a:off x="3278" y="4738"/>
                  <a:ext cx="3941" cy="6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p>
                  <a:pPr algn="just">
                    <a:lnSpc>
                      <a:spcPct val="12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i="1" dirty="0">
                                <a:solidFill>
                                  <a:schemeClr val="tx1"/>
                                </a:solidFill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i="1" dirty="0">
                                <a:solidFill>
                                  <a:schemeClr val="tx1"/>
                                </a:solidFill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zh-CN" i="1" dirty="0">
                                <a:solidFill>
                                  <a:schemeClr val="tx1"/>
                                </a:solidFill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altLang="zh-CN" i="1" dirty="0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=</m:t>
                        </m:r>
                        <m:r>
                          <a:rPr lang="en-US" altLang="zh-CN" i="1" dirty="0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𝐴</m:t>
                        </m:r>
                        <m:r>
                          <a:rPr lang="en-US" altLang="zh-CN" i="1" dirty="0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微软雅黑" panose="020B0503020204020204" pitchFamily="34" charset="-122"/>
                            <a:cs typeface="Cambria Math" panose="02040503050406030204" charset="0"/>
                          </a:rPr>
                          <m:t>∗</m:t>
                        </m:r>
                        <m:d>
                          <m:dPr>
                            <m:ctrlPr>
                              <a:rPr lang="en-US" altLang="zh-CN" i="1" dirty="0">
                                <a:solidFill>
                                  <a:schemeClr val="tx1"/>
                                </a:solidFill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altLang="zh-CN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+</m:t>
                                </m:r>
                              </m:sub>
                            </m:sSub>
                            <m:r>
                              <a:rPr lang="en-US" altLang="zh-CN" i="1" dirty="0">
                                <a:solidFill>
                                  <a:schemeClr val="tx1"/>
                                </a:solidFill>
                                <a:latin typeface="Cambria Math" panose="02040503050406030204" charset="0"/>
                                <a:ea typeface="微软雅黑" panose="020B0503020204020204" pitchFamily="34" charset="-122"/>
                                <a:cs typeface="Cambria Math" panose="02040503050406030204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CN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altLang="zh-CN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charset="0"/>
                                    <a:ea typeface="微软雅黑" panose="020B0503020204020204" pitchFamily="34" charset="-122"/>
                                    <a:cs typeface="Cambria Math" panose="02040503050406030204" charset="0"/>
                                  </a:rPr>
                                  <m:t>−</m:t>
                                </m:r>
                              </m:sub>
                            </m:sSub>
                          </m:e>
                        </m:d>
                        <m:r>
                          <a:rPr lang="en-US" altLang="zh-CN" i="1" dirty="0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MS Mincho" charset="0"/>
                            <a:cs typeface="Cambria Math" panose="02040503050406030204" charset="0"/>
                          </a:rPr>
                          <m:t>。</m:t>
                        </m:r>
                      </m:oMath>
                    </m:oMathPara>
                  </a14:m>
                  <a:endParaRPr lang="en-US" altLang="zh-CN" i="1" dirty="0" smtClean="0">
                    <a:solidFill>
                      <a:schemeClr val="tx1"/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26" name="文本框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78" y="4738"/>
                  <a:ext cx="3941" cy="667"/>
                </a:xfrm>
                <a:prstGeom prst="rect">
                  <a:avLst/>
                </a:prstGeom>
                <a:blipFill rotWithShape="1">
                  <a:blip r:embed="rId6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63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文本框 195"/>
          <p:cNvSpPr txBox="1"/>
          <p:nvPr/>
        </p:nvSpPr>
        <p:spPr>
          <a:xfrm>
            <a:off x="694690" y="3025775"/>
            <a:ext cx="3747135" cy="9550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输出范围为正负供电电压之间。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just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（实际运放的输出范围会小一点）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94690" y="1550035"/>
            <a:ext cx="2387600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工作特性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94690" y="4225290"/>
            <a:ext cx="4436110" cy="9550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有两个工作区。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just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线性区：斜线部分。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just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非线性区：与横轴平行的直线部分。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 algn="just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分区原因为输出电压范围。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7110095" y="1002665"/>
            <a:ext cx="2696117" cy="2279839"/>
            <a:chOff x="11197" y="1728"/>
            <a:chExt cx="4971" cy="4203"/>
          </a:xfrm>
        </p:grpSpPr>
        <p:pic>
          <p:nvPicPr>
            <p:cNvPr id="3" name="图片 2" descr="运放符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1197" y="1728"/>
              <a:ext cx="4971" cy="3494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2824" y="5287"/>
              <a:ext cx="1717" cy="6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运放符号</a:t>
              </a:r>
              <a:endPara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600200" y="280461"/>
            <a:ext cx="8974493" cy="629611"/>
            <a:chOff x="1600200" y="2354561"/>
            <a:chExt cx="8974493" cy="629611"/>
          </a:xfrm>
        </p:grpSpPr>
        <p:sp>
          <p:nvSpPr>
            <p:cNvPr id="31" name="文本框 30"/>
            <p:cNvSpPr txBox="1"/>
            <p:nvPr/>
          </p:nvSpPr>
          <p:spPr>
            <a:xfrm>
              <a:off x="4929673" y="2354561"/>
              <a:ext cx="2332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200" spc="300" dirty="0">
                  <a:gradFill flip="none" rotWithShape="1">
                    <a:gsLst>
                      <a:gs pos="17000">
                        <a:schemeClr val="bg2">
                          <a:lumMod val="75000"/>
                          <a:alpha val="0"/>
                        </a:schemeClr>
                      </a:gs>
                      <a:gs pos="100000">
                        <a:schemeClr val="bg2">
                          <a:lumMod val="75000"/>
                          <a:alpha val="80000"/>
                        </a:schemeClr>
                      </a:gs>
                    </a:gsLst>
                    <a:lin ang="16200000" scaled="1"/>
                    <a:tileRect/>
                  </a:gradFill>
                  <a:latin typeface="+mj-lt"/>
                  <a:ea typeface="阿里巴巴普惠体 H" panose="00020600040101010101" pitchFamily="18" charset="-122"/>
                  <a:cs typeface="阿里巴巴普惠体 H" panose="00020600040101010101" pitchFamily="18" charset="-122"/>
                </a:rPr>
                <a:t>02</a:t>
              </a:r>
              <a:endParaRPr lang="zh-CN" altLang="en-US" sz="3200" spc="300" dirty="0">
                <a:gradFill flip="none" rotWithShape="1">
                  <a:gsLst>
                    <a:gs pos="17000">
                      <a:schemeClr val="bg2">
                        <a:lumMod val="75000"/>
                        <a:alpha val="0"/>
                      </a:schemeClr>
                    </a:gs>
                    <a:gs pos="100000">
                      <a:schemeClr val="bg2">
                        <a:lumMod val="75000"/>
                        <a:alpha val="8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阿里巴巴普惠体 H" panose="00020600040101010101" pitchFamily="18" charset="-122"/>
                <a:cs typeface="阿里巴巴普惠体 H" panose="00020600040101010101" pitchFamily="18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5064968" y="2585392"/>
              <a:ext cx="206206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阿里巴巴普惠体 H" panose="00020600040101010101" pitchFamily="18" charset="-122"/>
                </a:rPr>
                <a:t>运放特性分析</a:t>
              </a:r>
              <a:endPara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H" panose="00020600040101010101" pitchFamily="18" charset="-122"/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1600200" y="2816225"/>
              <a:ext cx="3464767" cy="0"/>
              <a:chOff x="1600200" y="3048873"/>
              <a:chExt cx="3464767" cy="0"/>
            </a:xfrm>
          </p:grpSpPr>
          <p:cxnSp>
            <p:nvCxnSpPr>
              <p:cNvPr id="9" name="直接连接符 8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/>
            <p:cNvGrpSpPr/>
            <p:nvPr/>
          </p:nvGrpSpPr>
          <p:grpSpPr>
            <a:xfrm flipH="1">
              <a:off x="7109926" y="2816225"/>
              <a:ext cx="3464767" cy="0"/>
              <a:chOff x="1600200" y="3048873"/>
              <a:chExt cx="3464767" cy="0"/>
            </a:xfrm>
          </p:grpSpPr>
          <p:cxnSp>
            <p:nvCxnSpPr>
              <p:cNvPr id="11" name="直接连接符 10"/>
              <p:cNvCxnSpPr/>
              <p:nvPr/>
            </p:nvCxnSpPr>
            <p:spPr>
              <a:xfrm>
                <a:off x="1600200" y="3048873"/>
                <a:ext cx="3464767" cy="0"/>
              </a:xfrm>
              <a:prstGeom prst="line">
                <a:avLst/>
              </a:prstGeom>
              <a:ln cap="rnd">
                <a:solidFill>
                  <a:schemeClr val="tx2">
                    <a:lumMod val="10000"/>
                    <a:lumOff val="90000"/>
                    <a:alpha val="5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>
                <a:off x="3943350" y="3048873"/>
                <a:ext cx="1121617" cy="0"/>
              </a:xfrm>
              <a:prstGeom prst="line">
                <a:avLst/>
              </a:prstGeom>
              <a:ln w="15875" cap="rnd">
                <a:gradFill flip="none" rotWithShape="1">
                  <a:gsLst>
                    <a:gs pos="0">
                      <a:schemeClr val="tx2">
                        <a:lumMod val="10000"/>
                        <a:lumOff val="90000"/>
                      </a:schemeClr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round/>
                <a:headEnd type="none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组合 19"/>
          <p:cNvGrpSpPr/>
          <p:nvPr/>
        </p:nvGrpSpPr>
        <p:grpSpPr>
          <a:xfrm>
            <a:off x="7045960" y="3317240"/>
            <a:ext cx="2824480" cy="3293745"/>
            <a:chOff x="11096" y="5224"/>
            <a:chExt cx="4448" cy="5187"/>
          </a:xfrm>
        </p:grpSpPr>
        <p:grpSp>
          <p:nvGrpSpPr>
            <p:cNvPr id="18" name="组合 17"/>
            <p:cNvGrpSpPr/>
            <p:nvPr/>
          </p:nvGrpSpPr>
          <p:grpSpPr>
            <a:xfrm>
              <a:off x="11096" y="5224"/>
              <a:ext cx="4449" cy="4582"/>
              <a:chOff x="4959" y="1100"/>
              <a:chExt cx="7760" cy="7990"/>
            </a:xfrm>
          </p:grpSpPr>
          <p:pic>
            <p:nvPicPr>
              <p:cNvPr id="7" name="图片 6" descr="运放工作特性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959" y="1100"/>
                <a:ext cx="7760" cy="7990"/>
              </a:xfrm>
              <a:prstGeom prst="rect">
                <a:avLst/>
              </a:prstGeom>
            </p:spPr>
          </p:pic>
          <p:sp>
            <p:nvSpPr>
              <p:cNvPr id="8" name="矩形 7"/>
              <p:cNvSpPr/>
              <p:nvPr/>
            </p:nvSpPr>
            <p:spPr>
              <a:xfrm>
                <a:off x="10281" y="8695"/>
                <a:ext cx="2363" cy="288"/>
              </a:xfrm>
              <a:prstGeom prst="rect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 sz="3200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19" name="文本框 18"/>
            <p:cNvSpPr txBox="1"/>
            <p:nvPr/>
          </p:nvSpPr>
          <p:spPr>
            <a:xfrm>
              <a:off x="12316" y="9861"/>
              <a:ext cx="2008" cy="5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运放工作特性</a:t>
              </a:r>
              <a:endPara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94690" y="2070735"/>
            <a:ext cx="4734560" cy="9550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两种供电模式：单电源供电和双电源供电。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96" grpId="0"/>
      <p:bldP spid="63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976627" y="2326746"/>
            <a:ext cx="5673725" cy="2204508"/>
            <a:chOff x="5770111" y="2470354"/>
            <a:chExt cx="5673725" cy="2204508"/>
          </a:xfrm>
        </p:grpSpPr>
        <p:sp>
          <p:nvSpPr>
            <p:cNvPr id="21" name="文本框 20"/>
            <p:cNvSpPr txBox="1"/>
            <p:nvPr/>
          </p:nvSpPr>
          <p:spPr>
            <a:xfrm>
              <a:off x="5770111" y="3827386"/>
              <a:ext cx="4641058" cy="84747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运放有哪些具体应用？运放有哪些种类？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5770111" y="2470354"/>
              <a:ext cx="5673725" cy="91503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dist"/>
              <a:r>
                <a:rPr lang="zh-CN" altLang="en-US" sz="5400" b="1" dirty="0">
                  <a:latin typeface="+mj-ea"/>
                  <a:ea typeface="+mj-ea"/>
                </a:rPr>
                <a:t>运放的应用和分类</a:t>
              </a:r>
              <a:endParaRPr lang="zh-CN" altLang="en-US" sz="5400" b="1" dirty="0">
                <a:latin typeface="+mj-ea"/>
                <a:ea typeface="+mj-ea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5770111" y="3327823"/>
              <a:ext cx="4641058" cy="2963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dist">
                <a:lnSpc>
                  <a:spcPct val="120000"/>
                </a:lnSpc>
              </a:pPr>
              <a:endParaRPr lang="zh-CN" altLang="en-US" sz="1200" dirty="0">
                <a:latin typeface="+mn-ea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660400" y="2326732"/>
            <a:ext cx="2231380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dist"/>
            <a:r>
              <a:rPr lang="en-US" altLang="zh-CN" sz="5400" dirty="0">
                <a:ln w="6350">
                  <a:solidFill>
                    <a:schemeClr val="tx2"/>
                  </a:solidFill>
                </a:ln>
                <a:noFill/>
                <a:effectLst/>
                <a:ea typeface="微软雅黑" panose="020B0503020204020204" pitchFamily="34" charset="-122"/>
              </a:rPr>
              <a:t>Part 03</a:t>
            </a:r>
            <a:endParaRPr lang="zh-CN" altLang="en-US" sz="5400" dirty="0">
              <a:ln w="6350">
                <a:solidFill>
                  <a:schemeClr val="tx2"/>
                </a:solidFill>
              </a:ln>
              <a:noFill/>
              <a:effectLst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60400" y="3423273"/>
            <a:ext cx="3385542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dist"/>
            <a:r>
              <a:rPr lang="zh-CN" altLang="en-US" sz="6600" b="1" dirty="0">
                <a:ln w="6350">
                  <a:solidFill>
                    <a:schemeClr val="tx2"/>
                  </a:solidFill>
                </a:ln>
                <a:noFill/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CN" altLang="en-US" sz="6600" b="1" dirty="0">
              <a:ln w="6350">
                <a:solidFill>
                  <a:schemeClr val="tx2"/>
                </a:solidFill>
              </a:ln>
              <a:noFill/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775.5448818897637,&quot;width&quot;:13536}"/>
</p:tagLst>
</file>

<file path=ppt/tags/tag2.xml><?xml version="1.0" encoding="utf-8"?>
<p:tagLst xmlns:p="http://schemas.openxmlformats.org/presentationml/2006/main">
  <p:tag name="ISLIDE.GUIDESSETTING" val="{&quot;Id&quot;:&quot;GuidesStyle_Wide&quot;,&quot;Name&quot;:&quot;宽&quot;,&quot;Kind&quot;:&quot;System&quot;,&quot;OldGuidesSetting&quot;:{&quot;HeaderHeight&quot;:15.0,&quot;FooterHeight&quot;:9.0,&quot;SideMargin&quot;:5.5,&quot;TopMargin&quot;:0.0,&quot;BottomMargin&quot;:0.0,&quot;IntervalMargin&quot;:2.5}}"/>
  <p:tag name="COMMONDATA" val="eyJoZGlkIjoiOThjZjlhZGU0ZWQyYTVjMjZiYjU3NDIwMDE3ODdiZWQifQ=="/>
</p:tagLst>
</file>

<file path=ppt/theme/theme1.xml><?xml version="1.0" encoding="utf-8"?>
<a:theme xmlns:a="http://schemas.openxmlformats.org/drawingml/2006/main" name="1_Office 主题​​">
  <a:themeElements>
    <a:clrScheme name="ShapeShift's Grayscale White">
      <a:dk1>
        <a:srgbClr val="232220"/>
      </a:dk1>
      <a:lt1>
        <a:srgbClr val="FFFFFF"/>
      </a:lt1>
      <a:dk2>
        <a:srgbClr val="232220"/>
      </a:dk2>
      <a:lt2>
        <a:srgbClr val="FFFFFF"/>
      </a:lt2>
      <a:accent1>
        <a:srgbClr val="393939"/>
      </a:accent1>
      <a:accent2>
        <a:srgbClr val="5A5A5A"/>
      </a:accent2>
      <a:accent3>
        <a:srgbClr val="7B7B7B"/>
      </a:accent3>
      <a:accent4>
        <a:srgbClr val="9C9C9C"/>
      </a:accent4>
      <a:accent5>
        <a:srgbClr val="BDBDBD"/>
      </a:accent5>
      <a:accent6>
        <a:srgbClr val="DFDFDF"/>
      </a:accent6>
      <a:hlink>
        <a:srgbClr val="5B9BD5"/>
      </a:hlink>
      <a:folHlink>
        <a:srgbClr val="70AD47"/>
      </a:folHlink>
    </a:clrScheme>
    <a:fontScheme name="微软">
      <a:majorFont>
        <a:latin typeface="Arial Black"/>
        <a:ea typeface="微软雅黑"/>
        <a:cs typeface=""/>
      </a:majorFont>
      <a:minorFont>
        <a:latin typeface="Arial"/>
        <a:ea typeface="微软雅黑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0">
          <a:noFill/>
        </a:ln>
      </a:spPr>
      <a:bodyPr wrap="square" rtlCol="0" anchor="ctr">
        <a:noAutofit/>
      </a:bodyPr>
      <a:lstStyle>
        <a:defPPr algn="ctr">
          <a:defRPr sz="3200" dirty="0">
            <a:solidFill>
              <a:schemeClr val="accent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>
        <a:spAutoFit/>
      </a:bodyPr>
      <a:lstStyle>
        <a:defPPr algn="just">
          <a:lnSpc>
            <a:spcPct val="120000"/>
          </a:lnSpc>
          <a:defRPr sz="1200" dirty="0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蓝色 II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60DD"/>
      </a:accent1>
      <a:accent2>
        <a:srgbClr val="1B9AEE"/>
      </a:accent2>
      <a:accent3>
        <a:srgbClr val="E4E6EA"/>
      </a:accent3>
      <a:accent4>
        <a:srgbClr val="FFD772"/>
      </a:accent4>
      <a:accent5>
        <a:srgbClr val="A1DFFF"/>
      </a:accent5>
      <a:accent6>
        <a:srgbClr val="FFD8E9"/>
      </a:accent6>
      <a:hlink>
        <a:srgbClr val="F84D4D"/>
      </a:hlink>
      <a:folHlink>
        <a:srgbClr val="BFBFBF"/>
      </a:folHlink>
    </a:clrScheme>
    <a:fontScheme name="cupm0qeb">
      <a:majorFont>
        <a:latin typeface="微软雅黑 Light"/>
        <a:ea typeface="微软雅黑"/>
        <a:cs typeface=""/>
      </a:majorFont>
      <a:minorFont>
        <a:latin typeface="微软雅黑 Ligh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2112</Words>
  <Application>WPS 演示</Application>
  <PresentationFormat>宽屏</PresentationFormat>
  <Paragraphs>304</Paragraphs>
  <Slides>25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41" baseType="lpstr">
      <vt:lpstr>Arial</vt:lpstr>
      <vt:lpstr>宋体</vt:lpstr>
      <vt:lpstr>Wingdings</vt:lpstr>
      <vt:lpstr>微软雅黑</vt:lpstr>
      <vt:lpstr>Segoe UI Light</vt:lpstr>
      <vt:lpstr>Segoe UI Light</vt:lpstr>
      <vt:lpstr>阿里巴巴普惠体 H</vt:lpstr>
      <vt:lpstr>Cambria Math</vt:lpstr>
      <vt:lpstr>MS Mincho</vt:lpstr>
      <vt:lpstr>微软雅黑 Light</vt:lpstr>
      <vt:lpstr>Arial Unicode MS</vt:lpstr>
      <vt:lpstr>Calibri</vt:lpstr>
      <vt:lpstr>Arial Black</vt:lpstr>
      <vt:lpstr>Segoe Print</vt:lpstr>
      <vt:lpstr>1_Office 主题​​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鑫</dc:creator>
  <cp:lastModifiedBy>爬墙少年</cp:lastModifiedBy>
  <cp:revision>14</cp:revision>
  <dcterms:created xsi:type="dcterms:W3CDTF">2021-09-28T15:05:00Z</dcterms:created>
  <dcterms:modified xsi:type="dcterms:W3CDTF">2022-09-21T22:53:12Z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ContentBits">
    <vt:lpwstr>0</vt:lpwstr>
  </property>
  <property fmtid="{D5CDD505-2E9C-101B-9397-08002B2CF9AE}" pid="4" name="MSIP_Label_f42aa342-8706-4288-bd11-ebb85995028c_SetDate">
    <vt:lpwstr>2021-09-29T05:22:45Z</vt:lpwstr>
  </property>
  <property fmtid="{D5CDD505-2E9C-101B-9397-08002B2CF9AE}" pid="5" name="MSIP_Label_f42aa342-8706-4288-bd11-ebb85995028c_ActionId">
    <vt:lpwstr>fa34b972-6cb6-416a-9cc2-5f074293d483</vt:lpwstr>
  </property>
  <property fmtid="{D5CDD505-2E9C-101B-9397-08002B2CF9AE}" pid="6" name="MSIP_Label_f42aa342-8706-4288-bd11-ebb85995028c_Name">
    <vt:lpwstr>Internal</vt:lpwstr>
  </property>
  <property fmtid="{D5CDD505-2E9C-101B-9397-08002B2CF9AE}" pid="7" name="MSIP_Label_f42aa342-8706-4288-bd11-ebb85995028c_SiteId">
    <vt:lpwstr>72f988bf-86f1-41af-91ab-2d7cd011db47</vt:lpwstr>
  </property>
  <property fmtid="{D5CDD505-2E9C-101B-9397-08002B2CF9AE}" pid="8" name="MSIP_Label_f42aa342-8706-4288-bd11-ebb85995028c_Method">
    <vt:lpwstr>Standard</vt:lpwstr>
  </property>
  <property fmtid="{D5CDD505-2E9C-101B-9397-08002B2CF9AE}" pid="9" name="ICV">
    <vt:lpwstr>C7C95060AEEA4783B9124DFEB347221F</vt:lpwstr>
  </property>
  <property fmtid="{D5CDD505-2E9C-101B-9397-08002B2CF9AE}" pid="10" name="KSOProductBuildVer">
    <vt:lpwstr>2052-11.1.0.12358</vt:lpwstr>
  </property>
</Properties>
</file>